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1" r:id="rId1"/>
  </p:sldMasterIdLst>
  <p:notesMasterIdLst>
    <p:notesMasterId r:id="rId39"/>
  </p:notesMasterIdLst>
  <p:handoutMasterIdLst>
    <p:handoutMasterId r:id="rId40"/>
  </p:handoutMasterIdLst>
  <p:sldIdLst>
    <p:sldId id="256" r:id="rId2"/>
    <p:sldId id="388" r:id="rId3"/>
    <p:sldId id="373" r:id="rId4"/>
    <p:sldId id="355" r:id="rId5"/>
    <p:sldId id="374" r:id="rId6"/>
    <p:sldId id="375" r:id="rId7"/>
    <p:sldId id="377" r:id="rId8"/>
    <p:sldId id="379" r:id="rId9"/>
    <p:sldId id="370" r:id="rId10"/>
    <p:sldId id="369" r:id="rId11"/>
    <p:sldId id="273" r:id="rId12"/>
    <p:sldId id="274" r:id="rId13"/>
    <p:sldId id="350" r:id="rId14"/>
    <p:sldId id="275" r:id="rId15"/>
    <p:sldId id="276" r:id="rId16"/>
    <p:sldId id="368" r:id="rId17"/>
    <p:sldId id="277" r:id="rId18"/>
    <p:sldId id="278" r:id="rId19"/>
    <p:sldId id="279" r:id="rId20"/>
    <p:sldId id="280" r:id="rId21"/>
    <p:sldId id="281" r:id="rId22"/>
    <p:sldId id="366" r:id="rId23"/>
    <p:sldId id="282" r:id="rId24"/>
    <p:sldId id="287" r:id="rId25"/>
    <p:sldId id="283" r:id="rId26"/>
    <p:sldId id="284" r:id="rId27"/>
    <p:sldId id="285" r:id="rId28"/>
    <p:sldId id="389" r:id="rId29"/>
    <p:sldId id="381" r:id="rId30"/>
    <p:sldId id="382" r:id="rId31"/>
    <p:sldId id="383" r:id="rId32"/>
    <p:sldId id="384" r:id="rId33"/>
    <p:sldId id="386" r:id="rId34"/>
    <p:sldId id="387" r:id="rId35"/>
    <p:sldId id="390" r:id="rId36"/>
    <p:sldId id="392" r:id="rId37"/>
    <p:sldId id="380" r:id="rId38"/>
  </p:sldIdLst>
  <p:sldSz cx="12192000" cy="6858000"/>
  <p:notesSz cx="7150100" cy="94488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053" userDrawn="1">
          <p15:clr>
            <a:srgbClr val="A4A3A4"/>
          </p15:clr>
        </p15:guide>
        <p15:guide id="4" pos="38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arca, Jenni" initials="LJ" lastIdx="1" clrIdx="0">
    <p:extLst>
      <p:ext uri="{19B8F6BF-5375-455C-9EA6-DF929625EA0E}">
        <p15:presenceInfo xmlns:p15="http://schemas.microsoft.com/office/powerpoint/2012/main" userId="S::JRLamar@snopud.com::b43400f7-8e6c-4fbe-b1e4-5877c2e3f0ff" providerId="AD"/>
      </p:ext>
    </p:extLst>
  </p:cmAuthor>
  <p:cmAuthor id="2" name="Herbst, Heather" initials="HH" lastIdx="14" clrIdx="1">
    <p:extLst>
      <p:ext uri="{19B8F6BF-5375-455C-9EA6-DF929625EA0E}">
        <p15:presenceInfo xmlns:p15="http://schemas.microsoft.com/office/powerpoint/2012/main" userId="S::HMHerbs@snopud.com::d0689e77-512d-401b-a17f-7b02512242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00FFFF"/>
    <a:srgbClr val="009900"/>
    <a:srgbClr val="FF9900"/>
    <a:srgbClr val="FF6600"/>
    <a:srgbClr val="D60093"/>
    <a:srgbClr val="FFFF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6" autoAdjust="0"/>
    <p:restoredTop sz="75442" autoAdjust="0"/>
  </p:normalViewPr>
  <p:slideViewPr>
    <p:cSldViewPr snapToGrid="0">
      <p:cViewPr varScale="1">
        <p:scale>
          <a:sx n="78" d="100"/>
          <a:sy n="78" d="100"/>
        </p:scale>
        <p:origin x="1344" y="30"/>
      </p:cViewPr>
      <p:guideLst>
        <p:guide orient="horz" pos="2160"/>
        <p:guide pos="3840"/>
        <p:guide orient="horz" pos="2053"/>
        <p:guide pos="384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90" d="100"/>
          <a:sy n="90" d="100"/>
        </p:scale>
        <p:origin x="1772" y="-12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98377" cy="47244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a:lvl1pPr>
          </a:lstStyle>
          <a:p>
            <a:endParaRPr lang="en-US"/>
          </a:p>
        </p:txBody>
      </p:sp>
      <p:sp>
        <p:nvSpPr>
          <p:cNvPr id="79875" name="Rectangle 3"/>
          <p:cNvSpPr>
            <a:spLocks noGrp="1" noChangeArrowheads="1"/>
          </p:cNvSpPr>
          <p:nvPr>
            <p:ph type="dt" sz="quarter" idx="1"/>
          </p:nvPr>
        </p:nvSpPr>
        <p:spPr bwMode="auto">
          <a:xfrm>
            <a:off x="4050069" y="0"/>
            <a:ext cx="3098377" cy="47244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a:lvl1pPr>
          </a:lstStyle>
          <a:p>
            <a:endParaRPr lang="en-US"/>
          </a:p>
        </p:txBody>
      </p:sp>
      <p:sp>
        <p:nvSpPr>
          <p:cNvPr id="79876" name="Rectangle 4"/>
          <p:cNvSpPr>
            <a:spLocks noGrp="1" noChangeArrowheads="1"/>
          </p:cNvSpPr>
          <p:nvPr>
            <p:ph type="ftr" sz="quarter" idx="2"/>
          </p:nvPr>
        </p:nvSpPr>
        <p:spPr bwMode="auto">
          <a:xfrm>
            <a:off x="0" y="8974720"/>
            <a:ext cx="3098377" cy="472440"/>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a:lvl1pPr>
          </a:lstStyle>
          <a:p>
            <a:endParaRPr lang="en-US"/>
          </a:p>
        </p:txBody>
      </p:sp>
      <p:sp>
        <p:nvSpPr>
          <p:cNvPr id="79877" name="Rectangle 5"/>
          <p:cNvSpPr>
            <a:spLocks noGrp="1" noChangeArrowheads="1"/>
          </p:cNvSpPr>
          <p:nvPr>
            <p:ph type="sldNum" sz="quarter" idx="3"/>
          </p:nvPr>
        </p:nvSpPr>
        <p:spPr bwMode="auto">
          <a:xfrm>
            <a:off x="4050069" y="8974720"/>
            <a:ext cx="3098377" cy="472440"/>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a:lvl1pPr>
          </a:lstStyle>
          <a:p>
            <a:fld id="{5458A0A0-C861-48D3-AC5A-4887B2BE3385}" type="slidenum">
              <a:rPr lang="en-US"/>
              <a:pPr/>
              <a:t>‹#›</a:t>
            </a:fld>
            <a:endParaRPr lang="en-US"/>
          </a:p>
        </p:txBody>
      </p:sp>
    </p:spTree>
    <p:extLst>
      <p:ext uri="{BB962C8B-B14F-4D97-AF65-F5344CB8AC3E}">
        <p14:creationId xmlns:p14="http://schemas.microsoft.com/office/powerpoint/2010/main" val="14987116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98377" cy="47244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a:lvl1pPr>
          </a:lstStyle>
          <a:p>
            <a:endParaRPr lang="en-US"/>
          </a:p>
        </p:txBody>
      </p:sp>
      <p:sp>
        <p:nvSpPr>
          <p:cNvPr id="70659" name="Rectangle 3"/>
          <p:cNvSpPr>
            <a:spLocks noGrp="1" noChangeArrowheads="1"/>
          </p:cNvSpPr>
          <p:nvPr>
            <p:ph type="dt" idx="1"/>
          </p:nvPr>
        </p:nvSpPr>
        <p:spPr bwMode="auto">
          <a:xfrm>
            <a:off x="4050069" y="0"/>
            <a:ext cx="3098377" cy="47244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a:lvl1pPr>
          </a:lstStyle>
          <a:p>
            <a:endParaRPr lang="en-US"/>
          </a:p>
        </p:txBody>
      </p:sp>
      <p:sp>
        <p:nvSpPr>
          <p:cNvPr id="70660" name="Rectangle 4"/>
          <p:cNvSpPr>
            <a:spLocks noGrp="1" noRot="1" noChangeAspect="1" noChangeArrowheads="1" noTextEdit="1"/>
          </p:cNvSpPr>
          <p:nvPr>
            <p:ph type="sldImg" idx="2"/>
          </p:nvPr>
        </p:nvSpPr>
        <p:spPr bwMode="auto">
          <a:xfrm>
            <a:off x="425450" y="708025"/>
            <a:ext cx="6299200" cy="3543300"/>
          </a:xfrm>
          <a:prstGeom prst="rect">
            <a:avLst/>
          </a:prstGeom>
          <a:noFill/>
          <a:ln w="9525">
            <a:solidFill>
              <a:srgbClr val="000000"/>
            </a:solidFill>
            <a:miter lim="800000"/>
            <a:headEnd/>
            <a:tailEnd/>
          </a:ln>
          <a:effectLst/>
        </p:spPr>
      </p:sp>
      <p:sp>
        <p:nvSpPr>
          <p:cNvPr id="70661" name="Rectangle 5"/>
          <p:cNvSpPr>
            <a:spLocks noGrp="1" noChangeArrowheads="1"/>
          </p:cNvSpPr>
          <p:nvPr>
            <p:ph type="body" sz="quarter" idx="3"/>
          </p:nvPr>
        </p:nvSpPr>
        <p:spPr bwMode="auto">
          <a:xfrm>
            <a:off x="715010" y="4488180"/>
            <a:ext cx="5720080" cy="425196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2" name="Rectangle 6"/>
          <p:cNvSpPr>
            <a:spLocks noGrp="1" noChangeArrowheads="1"/>
          </p:cNvSpPr>
          <p:nvPr>
            <p:ph type="ftr" sz="quarter" idx="4"/>
          </p:nvPr>
        </p:nvSpPr>
        <p:spPr bwMode="auto">
          <a:xfrm>
            <a:off x="0" y="8974720"/>
            <a:ext cx="3098377" cy="472440"/>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a:lvl1pPr>
          </a:lstStyle>
          <a:p>
            <a:endParaRPr lang="en-US"/>
          </a:p>
        </p:txBody>
      </p:sp>
      <p:sp>
        <p:nvSpPr>
          <p:cNvPr id="70663" name="Rectangle 7"/>
          <p:cNvSpPr>
            <a:spLocks noGrp="1" noChangeArrowheads="1"/>
          </p:cNvSpPr>
          <p:nvPr>
            <p:ph type="sldNum" sz="quarter" idx="5"/>
          </p:nvPr>
        </p:nvSpPr>
        <p:spPr bwMode="auto">
          <a:xfrm>
            <a:off x="4050069" y="8974720"/>
            <a:ext cx="3098377" cy="472440"/>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a:lvl1pPr>
          </a:lstStyle>
          <a:p>
            <a:fld id="{C0FA5C51-AF94-442D-83A6-39EFEBF3B38E}" type="slidenum">
              <a:rPr lang="en-US"/>
              <a:pPr/>
              <a:t>‹#›</a:t>
            </a:fld>
            <a:endParaRPr lang="en-US"/>
          </a:p>
        </p:txBody>
      </p:sp>
    </p:spTree>
    <p:extLst>
      <p:ext uri="{BB962C8B-B14F-4D97-AF65-F5344CB8AC3E}">
        <p14:creationId xmlns:p14="http://schemas.microsoft.com/office/powerpoint/2010/main" val="235549374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800" dirty="0">
                <a:effectLst/>
                <a:latin typeface="Segoe UI" panose="020B0502040204020203" pitchFamily="34" charset="0"/>
              </a:rPr>
              <a:t>Today I’m here to teach you about The Journey of Hydropower.</a:t>
            </a:r>
            <a:endParaRPr lang="en-US" sz="800"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1</a:t>
            </a:fld>
            <a:endParaRPr lang="en-US"/>
          </a:p>
        </p:txBody>
      </p:sp>
    </p:spTree>
    <p:extLst>
      <p:ext uri="{BB962C8B-B14F-4D97-AF65-F5344CB8AC3E}">
        <p14:creationId xmlns:p14="http://schemas.microsoft.com/office/powerpoint/2010/main" val="4166656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A reservoir or lake forms behind a dam and stores the water for the power plant, and in this case, also provides drinking water for a lot of Snohomish County. This is the Spada Lake Reservoir created from the </a:t>
            </a:r>
            <a:r>
              <a:rPr lang="en-US" sz="800" dirty="0" err="1"/>
              <a:t>Culmback</a:t>
            </a:r>
            <a:r>
              <a:rPr lang="en-US" sz="800" dirty="0"/>
              <a:t> Dam. Can you find the dam in this photo? </a:t>
            </a:r>
          </a:p>
        </p:txBody>
      </p:sp>
      <p:sp>
        <p:nvSpPr>
          <p:cNvPr id="4" name="Slide Number Placeholder 3"/>
          <p:cNvSpPr>
            <a:spLocks noGrp="1"/>
          </p:cNvSpPr>
          <p:nvPr>
            <p:ph type="sldNum" sz="quarter" idx="5"/>
          </p:nvPr>
        </p:nvSpPr>
        <p:spPr/>
        <p:txBody>
          <a:bodyPr/>
          <a:lstStyle/>
          <a:p>
            <a:fld id="{C0FA5C51-AF94-442D-83A6-39EFEBF3B38E}" type="slidenum">
              <a:rPr lang="en-US" smtClean="0"/>
              <a:pPr/>
              <a:t>12</a:t>
            </a:fld>
            <a:endParaRPr lang="en-US"/>
          </a:p>
        </p:txBody>
      </p:sp>
    </p:spTree>
    <p:extLst>
      <p:ext uri="{BB962C8B-B14F-4D97-AF65-F5344CB8AC3E}">
        <p14:creationId xmlns:p14="http://schemas.microsoft.com/office/powerpoint/2010/main" val="406459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mn-ea"/>
                <a:cs typeface="+mn-cs"/>
              </a:rPr>
              <a:t>The yellow arrow is pointing to the </a:t>
            </a:r>
            <a:r>
              <a:rPr lang="en-US" sz="800" kern="1200" dirty="0" err="1">
                <a:solidFill>
                  <a:schemeClr val="tx1"/>
                </a:solidFill>
                <a:effectLst/>
                <a:latin typeface="Arial" charset="0"/>
                <a:ea typeface="+mn-ea"/>
                <a:cs typeface="+mn-cs"/>
              </a:rPr>
              <a:t>Culmback</a:t>
            </a:r>
            <a:r>
              <a:rPr lang="en-US" sz="800" kern="1200" dirty="0">
                <a:solidFill>
                  <a:schemeClr val="tx1"/>
                </a:solidFill>
                <a:effectLst/>
                <a:latin typeface="Arial" charset="0"/>
                <a:ea typeface="+mn-ea"/>
                <a:cs typeface="+mn-cs"/>
              </a:rPr>
              <a:t> Dam. </a:t>
            </a:r>
            <a:endParaRPr lang="en-US" sz="800"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13</a:t>
            </a:fld>
            <a:endParaRPr lang="en-US"/>
          </a:p>
        </p:txBody>
      </p:sp>
    </p:spTree>
    <p:extLst>
      <p:ext uri="{BB962C8B-B14F-4D97-AF65-F5344CB8AC3E}">
        <p14:creationId xmlns:p14="http://schemas.microsoft.com/office/powerpoint/2010/main" val="151549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The dam holds back the water.  It is the barrier built across the Sultan River to control the flow of water. You are looking at pictures of the </a:t>
            </a:r>
            <a:r>
              <a:rPr lang="en-US" sz="800" dirty="0" err="1"/>
              <a:t>Culmback</a:t>
            </a:r>
            <a:r>
              <a:rPr lang="en-US" sz="800" dirty="0"/>
              <a:t> Dam in Sultan, WA.</a:t>
            </a:r>
          </a:p>
        </p:txBody>
      </p:sp>
      <p:sp>
        <p:nvSpPr>
          <p:cNvPr id="4" name="Slide Number Placeholder 3"/>
          <p:cNvSpPr>
            <a:spLocks noGrp="1"/>
          </p:cNvSpPr>
          <p:nvPr>
            <p:ph type="sldNum" sz="quarter" idx="5"/>
          </p:nvPr>
        </p:nvSpPr>
        <p:spPr/>
        <p:txBody>
          <a:bodyPr/>
          <a:lstStyle/>
          <a:p>
            <a:fld id="{C0FA5C51-AF94-442D-83A6-39EFEBF3B38E}" type="slidenum">
              <a:rPr lang="en-US" smtClean="0"/>
              <a:pPr/>
              <a:t>14</a:t>
            </a:fld>
            <a:endParaRPr lang="en-US"/>
          </a:p>
        </p:txBody>
      </p:sp>
    </p:spTree>
    <p:extLst>
      <p:ext uri="{BB962C8B-B14F-4D97-AF65-F5344CB8AC3E}">
        <p14:creationId xmlns:p14="http://schemas.microsoft.com/office/powerpoint/2010/main" val="3155896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Next, the water moves from the reservoir to the power plant through a large underground pipe called a penstock. These photos show the penstock being constructed. The penstock makes it possible for the water to fall farther and steeper. The faster the water flows, the more energy it has.</a:t>
            </a:r>
          </a:p>
        </p:txBody>
      </p:sp>
      <p:sp>
        <p:nvSpPr>
          <p:cNvPr id="4" name="Slide Number Placeholder 3"/>
          <p:cNvSpPr>
            <a:spLocks noGrp="1"/>
          </p:cNvSpPr>
          <p:nvPr>
            <p:ph type="sldNum" sz="quarter" idx="5"/>
          </p:nvPr>
        </p:nvSpPr>
        <p:spPr/>
        <p:txBody>
          <a:bodyPr/>
          <a:lstStyle/>
          <a:p>
            <a:fld id="{C0FA5C51-AF94-442D-83A6-39EFEBF3B38E}" type="slidenum">
              <a:rPr lang="en-US" smtClean="0"/>
              <a:pPr/>
              <a:t>15</a:t>
            </a:fld>
            <a:endParaRPr lang="en-US"/>
          </a:p>
        </p:txBody>
      </p:sp>
    </p:spTree>
    <p:extLst>
      <p:ext uri="{BB962C8B-B14F-4D97-AF65-F5344CB8AC3E}">
        <p14:creationId xmlns:p14="http://schemas.microsoft.com/office/powerpoint/2010/main" val="105274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dirty="0"/>
              <a:t>Let’s do a demo to investigate exactly how big this penstock is. To measure the penstock, we’re going to measure its diameter. Does anyone know what diameter means? The diameter is the distance from one point on a circle through the center to another point on the circle.</a:t>
            </a:r>
          </a:p>
        </p:txBody>
      </p:sp>
      <p:sp>
        <p:nvSpPr>
          <p:cNvPr id="4" name="Slide Number Placeholder 3"/>
          <p:cNvSpPr>
            <a:spLocks noGrp="1"/>
          </p:cNvSpPr>
          <p:nvPr>
            <p:ph type="sldNum" sz="quarter" idx="5"/>
          </p:nvPr>
        </p:nvSpPr>
        <p:spPr/>
        <p:txBody>
          <a:bodyPr/>
          <a:lstStyle/>
          <a:p>
            <a:fld id="{C0FA5C51-AF94-442D-83A6-39EFEBF3B38E}" type="slidenum">
              <a:rPr lang="en-US" smtClean="0"/>
              <a:pPr/>
              <a:t>16</a:t>
            </a:fld>
            <a:endParaRPr lang="en-US"/>
          </a:p>
        </p:txBody>
      </p:sp>
    </p:spTree>
    <p:extLst>
      <p:ext uri="{BB962C8B-B14F-4D97-AF65-F5344CB8AC3E}">
        <p14:creationId xmlns:p14="http://schemas.microsoft.com/office/powerpoint/2010/main" val="3180146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After the water travels through the penstock, it arrives at the power plant and is ready to turn the first machine called a turbine. The turbine has blades on one end and when the water comes out of the penstock the force of the water makes the blades spin. The turbine is attached to a shaft which also then spins.</a:t>
            </a:r>
          </a:p>
        </p:txBody>
      </p:sp>
      <p:sp>
        <p:nvSpPr>
          <p:cNvPr id="4" name="Slide Number Placeholder 3"/>
          <p:cNvSpPr>
            <a:spLocks noGrp="1"/>
          </p:cNvSpPr>
          <p:nvPr>
            <p:ph type="sldNum" sz="quarter" idx="5"/>
          </p:nvPr>
        </p:nvSpPr>
        <p:spPr/>
        <p:txBody>
          <a:bodyPr/>
          <a:lstStyle/>
          <a:p>
            <a:fld id="{C0FA5C51-AF94-442D-83A6-39EFEBF3B38E}" type="slidenum">
              <a:rPr lang="en-US" smtClean="0"/>
              <a:pPr/>
              <a:t>17</a:t>
            </a:fld>
            <a:endParaRPr lang="en-US"/>
          </a:p>
        </p:txBody>
      </p:sp>
    </p:spTree>
    <p:extLst>
      <p:ext uri="{BB962C8B-B14F-4D97-AF65-F5344CB8AC3E}">
        <p14:creationId xmlns:p14="http://schemas.microsoft.com/office/powerpoint/2010/main" val="2694363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The turbine and the shaft are attached to the generator so once the turbine spins, the generator also spins, TRANFERRING more of that motion energy.  The generator has 2 parts: coils of copper wire and magnets. The spinning magnets cause the electrons in the wire to begin to move, generating electricity. This machine TRANFORMS or CONVERTS motion energy into electrical energy. </a:t>
            </a:r>
          </a:p>
        </p:txBody>
      </p:sp>
      <p:sp>
        <p:nvSpPr>
          <p:cNvPr id="4" name="Slide Number Placeholder 3"/>
          <p:cNvSpPr>
            <a:spLocks noGrp="1"/>
          </p:cNvSpPr>
          <p:nvPr>
            <p:ph type="sldNum" sz="quarter" idx="5"/>
          </p:nvPr>
        </p:nvSpPr>
        <p:spPr/>
        <p:txBody>
          <a:bodyPr/>
          <a:lstStyle/>
          <a:p>
            <a:fld id="{C0FA5C51-AF94-442D-83A6-39EFEBF3B38E}" type="slidenum">
              <a:rPr lang="en-US" smtClean="0"/>
              <a:pPr/>
              <a:t>18</a:t>
            </a:fld>
            <a:endParaRPr lang="en-US"/>
          </a:p>
        </p:txBody>
      </p:sp>
    </p:spTree>
    <p:extLst>
      <p:ext uri="{BB962C8B-B14F-4D97-AF65-F5344CB8AC3E}">
        <p14:creationId xmlns:p14="http://schemas.microsoft.com/office/powerpoint/2010/main" val="2550353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On the way out of the power plant the electricity is sent through large wires to a transformer that steps up, or increases, the voltage.  This extra push makes it so the electricity can travel long distances to get it where it needs to go. What happens to the water?  Some of it drops down from the turbine after it does its job, falls through grates on the floor, and flows back out to the river.  The rest of the water goes through pipes and becomes drinking water. This journey has not changed the water at all! </a:t>
            </a:r>
          </a:p>
        </p:txBody>
      </p:sp>
      <p:sp>
        <p:nvSpPr>
          <p:cNvPr id="4" name="Slide Number Placeholder 3"/>
          <p:cNvSpPr>
            <a:spLocks noGrp="1"/>
          </p:cNvSpPr>
          <p:nvPr>
            <p:ph type="sldNum" sz="quarter" idx="5"/>
          </p:nvPr>
        </p:nvSpPr>
        <p:spPr/>
        <p:txBody>
          <a:bodyPr/>
          <a:lstStyle/>
          <a:p>
            <a:fld id="{C0FA5C51-AF94-442D-83A6-39EFEBF3B38E}" type="slidenum">
              <a:rPr lang="en-US" smtClean="0"/>
              <a:pPr/>
              <a:t>19</a:t>
            </a:fld>
            <a:endParaRPr lang="en-US"/>
          </a:p>
        </p:txBody>
      </p:sp>
    </p:spTree>
    <p:extLst>
      <p:ext uri="{BB962C8B-B14F-4D97-AF65-F5344CB8AC3E}">
        <p14:creationId xmlns:p14="http://schemas.microsoft.com/office/powerpoint/2010/main" val="174817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mn-ea"/>
                <a:cs typeface="+mn-cs"/>
              </a:rPr>
              <a:t>The electricity travels over transmission lines.  They are found along highways and are not typically in neighborhoods.</a:t>
            </a:r>
            <a:endParaRPr lang="en-US" sz="800"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20</a:t>
            </a:fld>
            <a:endParaRPr lang="en-US"/>
          </a:p>
        </p:txBody>
      </p:sp>
    </p:spTree>
    <p:extLst>
      <p:ext uri="{BB962C8B-B14F-4D97-AF65-F5344CB8AC3E}">
        <p14:creationId xmlns:p14="http://schemas.microsoft.com/office/powerpoint/2010/main" val="2537287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kern="1200" dirty="0">
                <a:solidFill>
                  <a:schemeClr val="tx1"/>
                </a:solidFill>
                <a:latin typeface="Arial" charset="0"/>
                <a:ea typeface="+mn-ea"/>
                <a:cs typeface="+mn-cs"/>
              </a:rPr>
              <a:t>Now it’s time to get the electricity to our neighborhoods.  The electricity moves through substations where transformers step down, or decrease, the voltage. There are more than 100 of them in PUD’s service area!</a:t>
            </a:r>
          </a:p>
        </p:txBody>
      </p:sp>
      <p:sp>
        <p:nvSpPr>
          <p:cNvPr id="4" name="Slide Number Placeholder 3"/>
          <p:cNvSpPr>
            <a:spLocks noGrp="1"/>
          </p:cNvSpPr>
          <p:nvPr>
            <p:ph type="sldNum" sz="quarter" idx="5"/>
          </p:nvPr>
        </p:nvSpPr>
        <p:spPr/>
        <p:txBody>
          <a:bodyPr/>
          <a:lstStyle/>
          <a:p>
            <a:fld id="{C0FA5C51-AF94-442D-83A6-39EFEBF3B38E}" type="slidenum">
              <a:rPr lang="en-US" smtClean="0"/>
              <a:pPr/>
              <a:t>21</a:t>
            </a:fld>
            <a:endParaRPr lang="en-US"/>
          </a:p>
        </p:txBody>
      </p:sp>
    </p:spTree>
    <p:extLst>
      <p:ext uri="{BB962C8B-B14F-4D97-AF65-F5344CB8AC3E}">
        <p14:creationId xmlns:p14="http://schemas.microsoft.com/office/powerpoint/2010/main" val="275490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Hydro means water and Hydroelectric means electricity generated from the motion or movement of water. Some people say hydropower. Hydropower and hydroelectric mean the same thing. We’re going to investigate how all the parts    of this system work together to bring us the electricity that we use all day, every day.</a:t>
            </a:r>
          </a:p>
        </p:txBody>
      </p:sp>
      <p:sp>
        <p:nvSpPr>
          <p:cNvPr id="4" name="Slide Number Placeholder 3"/>
          <p:cNvSpPr>
            <a:spLocks noGrp="1"/>
          </p:cNvSpPr>
          <p:nvPr>
            <p:ph type="sldNum" sz="quarter" idx="5"/>
          </p:nvPr>
        </p:nvSpPr>
        <p:spPr/>
        <p:txBody>
          <a:bodyPr/>
          <a:lstStyle/>
          <a:p>
            <a:fld id="{C0FA5C51-AF94-442D-83A6-39EFEBF3B38E}" type="slidenum">
              <a:rPr lang="en-US" smtClean="0"/>
              <a:pPr/>
              <a:t>3</a:t>
            </a:fld>
            <a:endParaRPr lang="en-US"/>
          </a:p>
        </p:txBody>
      </p:sp>
    </p:spTree>
    <p:extLst>
      <p:ext uri="{BB962C8B-B14F-4D97-AF65-F5344CB8AC3E}">
        <p14:creationId xmlns:p14="http://schemas.microsoft.com/office/powerpoint/2010/main" val="127200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dirty="0"/>
              <a:t>Substations are extremely dangerous! They have a tall fence around them for a reason. Stay far away from them!</a:t>
            </a:r>
          </a:p>
        </p:txBody>
      </p:sp>
      <p:sp>
        <p:nvSpPr>
          <p:cNvPr id="4" name="Slide Number Placeholder 3"/>
          <p:cNvSpPr>
            <a:spLocks noGrp="1"/>
          </p:cNvSpPr>
          <p:nvPr>
            <p:ph type="sldNum" sz="quarter" idx="5"/>
          </p:nvPr>
        </p:nvSpPr>
        <p:spPr/>
        <p:txBody>
          <a:bodyPr/>
          <a:lstStyle/>
          <a:p>
            <a:fld id="{C0FA5C51-AF94-442D-83A6-39EFEBF3B38E}" type="slidenum">
              <a:rPr lang="en-US" smtClean="0"/>
              <a:pPr/>
              <a:t>22</a:t>
            </a:fld>
            <a:endParaRPr lang="en-US"/>
          </a:p>
        </p:txBody>
      </p:sp>
    </p:spTree>
    <p:extLst>
      <p:ext uri="{BB962C8B-B14F-4D97-AF65-F5344CB8AC3E}">
        <p14:creationId xmlns:p14="http://schemas.microsoft.com/office/powerpoint/2010/main" val="369495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Electricity then flows from the substation onto distribution lines. You can spot these wires running along highways and on neighborhood streets. Sometimes the wires are strung on wooden power poles and sometimes they are buried underground. </a:t>
            </a:r>
          </a:p>
        </p:txBody>
      </p:sp>
      <p:sp>
        <p:nvSpPr>
          <p:cNvPr id="4" name="Slide Number Placeholder 3"/>
          <p:cNvSpPr>
            <a:spLocks noGrp="1"/>
          </p:cNvSpPr>
          <p:nvPr>
            <p:ph type="sldNum" sz="quarter" idx="5"/>
          </p:nvPr>
        </p:nvSpPr>
        <p:spPr/>
        <p:txBody>
          <a:bodyPr/>
          <a:lstStyle/>
          <a:p>
            <a:fld id="{C0FA5C51-AF94-442D-83A6-39EFEBF3B38E}" type="slidenum">
              <a:rPr lang="en-US" smtClean="0"/>
              <a:pPr/>
              <a:t>23</a:t>
            </a:fld>
            <a:endParaRPr lang="en-US"/>
          </a:p>
        </p:txBody>
      </p:sp>
    </p:spTree>
    <p:extLst>
      <p:ext uri="{BB962C8B-B14F-4D97-AF65-F5344CB8AC3E}">
        <p14:creationId xmlns:p14="http://schemas.microsoft.com/office/powerpoint/2010/main" val="1829287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The voltage needs to be lowered one more time before it’s safe to enter your home. This happens at a </a:t>
            </a:r>
            <a:r>
              <a:rPr lang="en-US" sz="800" dirty="0" err="1"/>
              <a:t>polemount</a:t>
            </a:r>
            <a:r>
              <a:rPr lang="en-US" sz="800" dirty="0"/>
              <a:t> or </a:t>
            </a:r>
            <a:r>
              <a:rPr lang="en-US" sz="800" dirty="0" err="1"/>
              <a:t>padmount</a:t>
            </a:r>
            <a:r>
              <a:rPr lang="en-US" sz="800" dirty="0"/>
              <a:t> transformer. </a:t>
            </a:r>
            <a:r>
              <a:rPr lang="en-US" sz="800" dirty="0" err="1"/>
              <a:t>Padmount</a:t>
            </a:r>
            <a:r>
              <a:rPr lang="en-US" sz="800" dirty="0"/>
              <a:t> transformers are used when distribution lines are buried, and </a:t>
            </a:r>
            <a:r>
              <a:rPr lang="en-US" sz="800" dirty="0" err="1"/>
              <a:t>polemount</a:t>
            </a:r>
            <a:r>
              <a:rPr lang="en-US" sz="800" dirty="0"/>
              <a:t> transformers are used if lines are above ground. </a:t>
            </a:r>
          </a:p>
        </p:txBody>
      </p:sp>
      <p:sp>
        <p:nvSpPr>
          <p:cNvPr id="4" name="Slide Number Placeholder 3"/>
          <p:cNvSpPr>
            <a:spLocks noGrp="1"/>
          </p:cNvSpPr>
          <p:nvPr>
            <p:ph type="sldNum" sz="quarter" idx="5"/>
          </p:nvPr>
        </p:nvSpPr>
        <p:spPr/>
        <p:txBody>
          <a:bodyPr/>
          <a:lstStyle/>
          <a:p>
            <a:fld id="{C0FA5C51-AF94-442D-83A6-39EFEBF3B38E}" type="slidenum">
              <a:rPr lang="en-US" smtClean="0"/>
              <a:pPr/>
              <a:t>24</a:t>
            </a:fld>
            <a:endParaRPr lang="en-US"/>
          </a:p>
        </p:txBody>
      </p:sp>
    </p:spTree>
    <p:extLst>
      <p:ext uri="{BB962C8B-B14F-4D97-AF65-F5344CB8AC3E}">
        <p14:creationId xmlns:p14="http://schemas.microsoft.com/office/powerpoint/2010/main" val="419013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Once in your home, the electricity flows through house wires in the walls, floors, and ceiling. </a:t>
            </a:r>
          </a:p>
        </p:txBody>
      </p:sp>
      <p:sp>
        <p:nvSpPr>
          <p:cNvPr id="4" name="Slide Number Placeholder 3"/>
          <p:cNvSpPr>
            <a:spLocks noGrp="1"/>
          </p:cNvSpPr>
          <p:nvPr>
            <p:ph type="sldNum" sz="quarter" idx="5"/>
          </p:nvPr>
        </p:nvSpPr>
        <p:spPr/>
        <p:txBody>
          <a:bodyPr/>
          <a:lstStyle/>
          <a:p>
            <a:fld id="{C0FA5C51-AF94-442D-83A6-39EFEBF3B38E}" type="slidenum">
              <a:rPr lang="en-US" smtClean="0"/>
              <a:pPr/>
              <a:t>25</a:t>
            </a:fld>
            <a:endParaRPr lang="en-US"/>
          </a:p>
        </p:txBody>
      </p:sp>
    </p:spTree>
    <p:extLst>
      <p:ext uri="{BB962C8B-B14F-4D97-AF65-F5344CB8AC3E}">
        <p14:creationId xmlns:p14="http://schemas.microsoft.com/office/powerpoint/2010/main" val="2426606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mn-ea"/>
                <a:cs typeface="+mn-cs"/>
              </a:rPr>
              <a:t>Those house wires are connected to outlets in the walls where we plug in appliances and electronic devices to be powered up.</a:t>
            </a:r>
            <a:endParaRPr lang="en-US" sz="800"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26</a:t>
            </a:fld>
            <a:endParaRPr lang="en-US"/>
          </a:p>
        </p:txBody>
      </p:sp>
    </p:spTree>
    <p:extLst>
      <p:ext uri="{BB962C8B-B14F-4D97-AF65-F5344CB8AC3E}">
        <p14:creationId xmlns:p14="http://schemas.microsoft.com/office/powerpoint/2010/main" val="1112830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mn-ea"/>
                <a:cs typeface="+mn-cs"/>
              </a:rPr>
              <a:t>Finally, you can turn on a lamp when it’s plugged in to an electrical outlet and immediately the bulb lights. Now some of that electrical energy is TRANSFOMED or CONVERTED to light energy. </a:t>
            </a:r>
            <a:endParaRPr lang="en-US" sz="800"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27</a:t>
            </a:fld>
            <a:endParaRPr lang="en-US"/>
          </a:p>
        </p:txBody>
      </p:sp>
    </p:spTree>
    <p:extLst>
      <p:ext uri="{BB962C8B-B14F-4D97-AF65-F5344CB8AC3E}">
        <p14:creationId xmlns:p14="http://schemas.microsoft.com/office/powerpoint/2010/main" val="981982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28</a:t>
            </a:fld>
            <a:endParaRPr lang="en-US"/>
          </a:p>
        </p:txBody>
      </p:sp>
    </p:spTree>
    <p:extLst>
      <p:ext uri="{BB962C8B-B14F-4D97-AF65-F5344CB8AC3E}">
        <p14:creationId xmlns:p14="http://schemas.microsoft.com/office/powerpoint/2010/main" val="2008293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29</a:t>
            </a:fld>
            <a:endParaRPr lang="en-US"/>
          </a:p>
        </p:txBody>
      </p:sp>
    </p:spTree>
    <p:extLst>
      <p:ext uri="{BB962C8B-B14F-4D97-AF65-F5344CB8AC3E}">
        <p14:creationId xmlns:p14="http://schemas.microsoft.com/office/powerpoint/2010/main" val="144029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31</a:t>
            </a:fld>
            <a:endParaRPr lang="en-US"/>
          </a:p>
        </p:txBody>
      </p:sp>
    </p:spTree>
    <p:extLst>
      <p:ext uri="{BB962C8B-B14F-4D97-AF65-F5344CB8AC3E}">
        <p14:creationId xmlns:p14="http://schemas.microsoft.com/office/powerpoint/2010/main" val="190447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35</a:t>
            </a:fld>
            <a:endParaRPr lang="en-US"/>
          </a:p>
        </p:txBody>
      </p:sp>
    </p:spTree>
    <p:extLst>
      <p:ext uri="{BB962C8B-B14F-4D97-AF65-F5344CB8AC3E}">
        <p14:creationId xmlns:p14="http://schemas.microsoft.com/office/powerpoint/2010/main" val="190229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Energy sources can be classified as renewable and nonrenewable.</a:t>
            </a:r>
          </a:p>
          <a:p>
            <a:r>
              <a:rPr lang="en-US" sz="800" dirty="0"/>
              <a:t>Hydropower is a renewable energy source. Renewable means that you can harness something from the earth that never gets used up and can be used over and over again.  The water needed for this hydropower system can be used again and again thanks to the water cycle. </a:t>
            </a:r>
          </a:p>
        </p:txBody>
      </p:sp>
      <p:sp>
        <p:nvSpPr>
          <p:cNvPr id="4" name="Slide Number Placeholder 3"/>
          <p:cNvSpPr>
            <a:spLocks noGrp="1"/>
          </p:cNvSpPr>
          <p:nvPr>
            <p:ph type="sldNum" sz="quarter" idx="5"/>
          </p:nvPr>
        </p:nvSpPr>
        <p:spPr/>
        <p:txBody>
          <a:bodyPr/>
          <a:lstStyle/>
          <a:p>
            <a:fld id="{C0FA5C51-AF94-442D-83A6-39EFEBF3B38E}" type="slidenum">
              <a:rPr lang="en-US" smtClean="0"/>
              <a:pPr/>
              <a:t>4</a:t>
            </a:fld>
            <a:endParaRPr lang="en-US"/>
          </a:p>
        </p:txBody>
      </p:sp>
    </p:spTree>
    <p:extLst>
      <p:ext uri="{BB962C8B-B14F-4D97-AF65-F5344CB8AC3E}">
        <p14:creationId xmlns:p14="http://schemas.microsoft.com/office/powerpoint/2010/main" val="233117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dirty="0"/>
              <a:t>Does Snohomish County PUD get most of its electricity from renewable or non-renewable resources?</a:t>
            </a:r>
          </a:p>
        </p:txBody>
      </p:sp>
      <p:sp>
        <p:nvSpPr>
          <p:cNvPr id="4" name="Slide Number Placeholder 3"/>
          <p:cNvSpPr>
            <a:spLocks noGrp="1"/>
          </p:cNvSpPr>
          <p:nvPr>
            <p:ph type="sldNum" sz="quarter" idx="5"/>
          </p:nvPr>
        </p:nvSpPr>
        <p:spPr/>
        <p:txBody>
          <a:bodyPr/>
          <a:lstStyle/>
          <a:p>
            <a:fld id="{C0FA5C51-AF94-442D-83A6-39EFEBF3B38E}" type="slidenum">
              <a:rPr lang="en-US" smtClean="0"/>
              <a:pPr/>
              <a:t>5</a:t>
            </a:fld>
            <a:endParaRPr lang="en-US"/>
          </a:p>
        </p:txBody>
      </p:sp>
    </p:spTree>
    <p:extLst>
      <p:ext uri="{BB962C8B-B14F-4D97-AF65-F5344CB8AC3E}">
        <p14:creationId xmlns:p14="http://schemas.microsoft.com/office/powerpoint/2010/main" val="2191437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dirty="0"/>
              <a:t>What resources are most used across the United States to generate electricity?</a:t>
            </a:r>
          </a:p>
        </p:txBody>
      </p:sp>
      <p:sp>
        <p:nvSpPr>
          <p:cNvPr id="4" name="Slide Number Placeholder 3"/>
          <p:cNvSpPr>
            <a:spLocks noGrp="1"/>
          </p:cNvSpPr>
          <p:nvPr>
            <p:ph type="sldNum" sz="quarter" idx="5"/>
          </p:nvPr>
        </p:nvSpPr>
        <p:spPr/>
        <p:txBody>
          <a:bodyPr/>
          <a:lstStyle/>
          <a:p>
            <a:fld id="{C0FA5C51-AF94-442D-83A6-39EFEBF3B38E}" type="slidenum">
              <a:rPr lang="en-US" smtClean="0"/>
              <a:pPr/>
              <a:t>6</a:t>
            </a:fld>
            <a:endParaRPr lang="en-US"/>
          </a:p>
        </p:txBody>
      </p:sp>
    </p:spTree>
    <p:extLst>
      <p:ext uri="{BB962C8B-B14F-4D97-AF65-F5344CB8AC3E}">
        <p14:creationId xmlns:p14="http://schemas.microsoft.com/office/powerpoint/2010/main" val="12128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8</a:t>
            </a:fld>
            <a:endParaRPr lang="en-US"/>
          </a:p>
        </p:txBody>
      </p:sp>
    </p:spTree>
    <p:extLst>
      <p:ext uri="{BB962C8B-B14F-4D97-AF65-F5344CB8AC3E}">
        <p14:creationId xmlns:p14="http://schemas.microsoft.com/office/powerpoint/2010/main" val="255783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dirty="0"/>
              <a:t>The journey of hydropower starts with snow falling in the Cascade mountains.  When the snow melts it trickles into small mountain streams. The photo on the right is a PUD employee measuring snowpack.  Knowing how much snowpack there is in the mountains helps us determine how much “fuel” we will have later in the year when snow begins to melt.</a:t>
            </a:r>
          </a:p>
        </p:txBody>
      </p:sp>
      <p:sp>
        <p:nvSpPr>
          <p:cNvPr id="4" name="Slide Number Placeholder 3"/>
          <p:cNvSpPr>
            <a:spLocks noGrp="1"/>
          </p:cNvSpPr>
          <p:nvPr>
            <p:ph type="sldNum" sz="quarter" idx="5"/>
          </p:nvPr>
        </p:nvSpPr>
        <p:spPr/>
        <p:txBody>
          <a:bodyPr/>
          <a:lstStyle/>
          <a:p>
            <a:fld id="{C0FA5C51-AF94-442D-83A6-39EFEBF3B38E}" type="slidenum">
              <a:rPr lang="en-US" smtClean="0"/>
              <a:pPr/>
              <a:t>9</a:t>
            </a:fld>
            <a:endParaRPr lang="en-US"/>
          </a:p>
        </p:txBody>
      </p:sp>
    </p:spTree>
    <p:extLst>
      <p:ext uri="{BB962C8B-B14F-4D97-AF65-F5344CB8AC3E}">
        <p14:creationId xmlns:p14="http://schemas.microsoft.com/office/powerpoint/2010/main" val="156031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Another way to make streams is by falling rain. Lots of rain falls in the Sultan Basin. This basin gets about 165 inches of rain per year making it one of the wettest watersheds in the US! When the rain hits the ground, it flows into little creeks or streams. </a:t>
            </a:r>
            <a:endParaRPr lang="en-US"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10</a:t>
            </a:fld>
            <a:endParaRPr lang="en-US"/>
          </a:p>
        </p:txBody>
      </p:sp>
    </p:spTree>
    <p:extLst>
      <p:ext uri="{BB962C8B-B14F-4D97-AF65-F5344CB8AC3E}">
        <p14:creationId xmlns:p14="http://schemas.microsoft.com/office/powerpoint/2010/main" val="44147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8025"/>
            <a:ext cx="6299200" cy="3543300"/>
          </a:xfrm>
        </p:spPr>
      </p:sp>
      <p:sp>
        <p:nvSpPr>
          <p:cNvPr id="3" name="Notes Placeholder 2"/>
          <p:cNvSpPr>
            <a:spLocks noGrp="1"/>
          </p:cNvSpPr>
          <p:nvPr>
            <p:ph type="body" idx="1"/>
          </p:nvPr>
        </p:nvSpPr>
        <p:spPr/>
        <p:txBody>
          <a:bodyPr/>
          <a:lstStyle/>
          <a:p>
            <a:r>
              <a:rPr lang="en-US" sz="800" dirty="0"/>
              <a:t>All the creeks and streams eventually travel into rivers and the rivers flow into the ocean. Here is a picture of the Sultan River. The Sultan River collects all the melted snow from the mountain streams and all the rain that falls in the basin.</a:t>
            </a:r>
          </a:p>
          <a:p>
            <a:r>
              <a:rPr lang="en-US" sz="800" dirty="0"/>
              <a:t>We can harness the energy of this moving water to generate electricity. Has anyone ever been to Sultan? If you’ve driven on Hwy 2 up to Steven’s Pass or Leavenworth, you’ve driven through the town of Sultan. (Show map so students can get an idea of where this system is located.)</a:t>
            </a:r>
          </a:p>
          <a:p>
            <a:endParaRPr lang="en-US" sz="800" dirty="0"/>
          </a:p>
        </p:txBody>
      </p:sp>
      <p:sp>
        <p:nvSpPr>
          <p:cNvPr id="4" name="Slide Number Placeholder 3"/>
          <p:cNvSpPr>
            <a:spLocks noGrp="1"/>
          </p:cNvSpPr>
          <p:nvPr>
            <p:ph type="sldNum" sz="quarter" idx="5"/>
          </p:nvPr>
        </p:nvSpPr>
        <p:spPr/>
        <p:txBody>
          <a:bodyPr/>
          <a:lstStyle/>
          <a:p>
            <a:fld id="{C0FA5C51-AF94-442D-83A6-39EFEBF3B38E}" type="slidenum">
              <a:rPr lang="en-US" smtClean="0"/>
              <a:pPr/>
              <a:t>11</a:t>
            </a:fld>
            <a:endParaRPr lang="en-US"/>
          </a:p>
        </p:txBody>
      </p:sp>
    </p:spTree>
    <p:extLst>
      <p:ext uri="{BB962C8B-B14F-4D97-AF65-F5344CB8AC3E}">
        <p14:creationId xmlns:p14="http://schemas.microsoft.com/office/powerpoint/2010/main" val="362912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FF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112000" y="5715001"/>
            <a:ext cx="3657600" cy="304800"/>
          </a:xfrm>
          <a:prstGeom prst="rect">
            <a:avLst/>
          </a:prstGeom>
        </p:spPr>
        <p:txBody>
          <a:bodyPr anchor="b"/>
          <a:lstStyle>
            <a:lvl1pPr algn="r">
              <a:defRPr sz="1600">
                <a:latin typeface="+mj-lt"/>
              </a:defRPr>
            </a:lvl1pPr>
          </a:lstStyle>
          <a:p>
            <a:endParaRPr lang="en-US" dirty="0"/>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253779" y="5719967"/>
            <a:ext cx="858221" cy="365125"/>
          </a:xfrm>
        </p:spPr>
        <p:txBody>
          <a:bodyPr/>
          <a:lstStyle>
            <a:lvl1pPr>
              <a:defRPr>
                <a:solidFill>
                  <a:schemeClr val="accent1"/>
                </a:solidFill>
                <a:latin typeface="+mj-lt"/>
              </a:defRPr>
            </a:lvl1pPr>
          </a:lstStyle>
          <a:p>
            <a:fld id="{E3798C04-6AE0-4CEA-B35F-2B4DB5355A40}" type="slidenum">
              <a:rPr lang="en-US" smtClean="0"/>
              <a:pPr/>
              <a:t>‹#›</a:t>
            </a:fld>
            <a:endParaRPr lang="en-US"/>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23200" y="6324601"/>
            <a:ext cx="284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9FF06D9-E068-4FBE-9CB6-37A9C92744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23200" y="6324601"/>
            <a:ext cx="284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E385F61-928D-4330-B5E6-80516EEEB2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r>
              <a:rPr lang="en-US"/>
              <a:t>Brought to you by Snohomish County PUD</a:t>
            </a: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DBB87965-874E-4664-96A1-2D8C4CA35454}" type="slidenum">
              <a:rPr lang="en-US"/>
              <a:pPr/>
              <a:t>‹#›</a:t>
            </a:fld>
            <a:endParaRPr lang="en-US"/>
          </a:p>
        </p:txBody>
      </p:sp>
    </p:spTree>
    <p:extLst>
      <p:ext uri="{BB962C8B-B14F-4D97-AF65-F5344CB8AC3E}">
        <p14:creationId xmlns:p14="http://schemas.microsoft.com/office/powerpoint/2010/main" val="390269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1320" y="838200"/>
            <a:ext cx="9366325" cy="1143000"/>
          </a:xfrm>
        </p:spPr>
        <p:txBody>
          <a:bodyPr anchor="ctr" anchorCtr="1">
            <a:noAutofit/>
          </a:bodyPr>
          <a:lstStyle/>
          <a:p>
            <a:r>
              <a:rPr lang="en-US" dirty="0"/>
              <a:t>Click to edit Master title style</a:t>
            </a:r>
          </a:p>
        </p:txBody>
      </p:sp>
      <p:sp>
        <p:nvSpPr>
          <p:cNvPr id="3" name="Content Placeholder 2"/>
          <p:cNvSpPr>
            <a:spLocks noGrp="1"/>
          </p:cNvSpPr>
          <p:nvPr>
            <p:ph idx="1"/>
          </p:nvPr>
        </p:nvSpPr>
        <p:spPr>
          <a:xfrm>
            <a:off x="1391323" y="2133600"/>
            <a:ext cx="9378277" cy="3810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320800" y="6188076"/>
            <a:ext cx="1776208" cy="365125"/>
          </a:xfrm>
        </p:spPr>
        <p:txBody>
          <a:bodyPr/>
          <a:lstStyle>
            <a:lvl1pPr>
              <a:defRPr>
                <a:solidFill>
                  <a:schemeClr val="bg2">
                    <a:lumMod val="75000"/>
                  </a:schemeClr>
                </a:solidFill>
              </a:defRPr>
            </a:lvl1pPr>
          </a:lstStyle>
          <a:p>
            <a:fld id="{E801C3A2-7E64-415E-99A1-0ADFC8618021}" type="slidenum">
              <a:rPr lang="en-US" smtClean="0"/>
              <a:pPr/>
              <a:t>‹#›</a:t>
            </a:fld>
            <a:endParaRPr lang="en-US" dirty="0"/>
          </a:p>
        </p:txBody>
      </p:sp>
      <p:sp>
        <p:nvSpPr>
          <p:cNvPr id="7" name="Footer Placeholder 4"/>
          <p:cNvSpPr txBox="1">
            <a:spLocks/>
          </p:cNvSpPr>
          <p:nvPr userDrawn="1"/>
        </p:nvSpPr>
        <p:spPr>
          <a:xfrm>
            <a:off x="6096000" y="92076"/>
            <a:ext cx="466953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accent4">
                    <a:lumMod val="40000"/>
                    <a:lumOff val="60000"/>
                  </a:schemeClr>
                </a:solidFill>
                <a:latin typeface="+mj-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400" b="1" dirty="0"/>
              <a:t>Brought to you by Snohomish County PUD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23200" y="6324601"/>
            <a:ext cx="284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497DE3C-9F79-42CF-9C52-D166B3E7832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B624BC9F-4D26-4F7A-AC33-FD5CE09CCCF5}" type="slidenum">
              <a:rPr lang="en-US" smtClean="0"/>
              <a:pPr/>
              <a:t>‹#›</a:t>
            </a:fld>
            <a:endParaRPr lang="en-US"/>
          </a:p>
        </p:txBody>
      </p:sp>
      <p:sp>
        <p:nvSpPr>
          <p:cNvPr id="9" name="Content Placeholder 8"/>
          <p:cNvSpPr>
            <a:spLocks noGrp="1"/>
          </p:cNvSpPr>
          <p:nvPr>
            <p:ph sz="quarter" idx="13"/>
          </p:nvPr>
        </p:nvSpPr>
        <p:spPr>
          <a:xfrm>
            <a:off x="1389888" y="2313432"/>
            <a:ext cx="4559808" cy="349300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6193536" y="2313431"/>
            <a:ext cx="4559808" cy="349300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823200" y="6324601"/>
            <a:ext cx="284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13C1649D-F3FD-4BB7-960E-7FF4E5D432C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823200" y="6324601"/>
            <a:ext cx="284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FCCEA1F-A622-48A6-B68D-48E2CD31F26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7823200" y="6324601"/>
            <a:ext cx="284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F5F5941-C9EB-4E58-8966-98520C015EC7}" type="slidenum">
              <a:rPr lang="en-US" smtClean="0"/>
              <a:pPr/>
              <a:t>‹#›</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6188597" y="5724836"/>
            <a:ext cx="4658219" cy="365125"/>
          </a:xfrm>
          <a:prstGeom prst="rect">
            <a:avLst/>
          </a:prstGeom>
        </p:spPr>
        <p:txBody>
          <a:bodyPr>
            <a:normAutofit/>
          </a:bodyPr>
          <a:lstStyle/>
          <a:p>
            <a:r>
              <a:rPr lang="en-US"/>
              <a:t>Brought to you by Snohomish County PUD</a:t>
            </a: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823200" y="632460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6188597" y="5724836"/>
            <a:ext cx="4658219" cy="365125"/>
          </a:xfrm>
          <a:prstGeom prst="rect">
            <a:avLst/>
          </a:prstGeom>
        </p:spPr>
        <p:txBody>
          <a:bodyPr>
            <a:normAutofit/>
          </a:bodyPr>
          <a:lstStyle/>
          <a:p>
            <a:r>
              <a:rPr lang="en-US"/>
              <a:t>Brought to you by Snohomish County PUD</a:t>
            </a:r>
          </a:p>
        </p:txBody>
      </p:sp>
      <p:sp>
        <p:nvSpPr>
          <p:cNvPr id="7" name="Slide Number Placeholder 6"/>
          <p:cNvSpPr>
            <a:spLocks noGrp="1"/>
          </p:cNvSpPr>
          <p:nvPr>
            <p:ph type="sldNum" sz="quarter" idx="12"/>
          </p:nvPr>
        </p:nvSpPr>
        <p:spPr/>
        <p:txBody>
          <a:bodyPr/>
          <a:lstStyle/>
          <a:p>
            <a:fld id="{35AF9EA1-DF3C-4A42-B2AC-A065FB0A47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userDrawn="1"/>
        </p:nvSpPr>
        <p:spPr>
          <a:xfrm>
            <a:off x="609600" y="333487"/>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91320" y="838200"/>
            <a:ext cx="9366325" cy="1143000"/>
          </a:xfrm>
          <a:prstGeom prst="rect">
            <a:avLst/>
          </a:prstGeom>
        </p:spPr>
        <p:txBody>
          <a:bodyPr vert="horz" lIns="91440" tIns="45720" rIns="91440" bIns="45720" rtlCol="0" anchor="ctr" anchorCtr="1">
            <a:noAutofit/>
          </a:bodyPr>
          <a:lstStyle/>
          <a:p>
            <a:r>
              <a:rPr lang="en-US" dirty="0"/>
              <a:t>Click to edit Master title style</a:t>
            </a:r>
          </a:p>
        </p:txBody>
      </p:sp>
      <p:sp>
        <p:nvSpPr>
          <p:cNvPr id="3" name="Text Placeholder 2"/>
          <p:cNvSpPr>
            <a:spLocks noGrp="1"/>
          </p:cNvSpPr>
          <p:nvPr>
            <p:ph type="body" idx="1"/>
          </p:nvPr>
        </p:nvSpPr>
        <p:spPr>
          <a:xfrm>
            <a:off x="1391323" y="2133600"/>
            <a:ext cx="9378277" cy="377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320800" y="6188076"/>
            <a:ext cx="1776208" cy="365125"/>
          </a:xfrm>
          <a:prstGeom prst="rect">
            <a:avLst/>
          </a:prstGeom>
        </p:spPr>
        <p:txBody>
          <a:bodyPr vert="horz" lIns="91440" tIns="45720" rIns="91440" bIns="45720" rtlCol="0" anchor="ctr"/>
          <a:lstStyle>
            <a:lvl1pPr algn="l">
              <a:defRPr sz="1000">
                <a:solidFill>
                  <a:srgbClr val="AAEA25"/>
                </a:solidFill>
                <a:latin typeface="+mj-lt"/>
              </a:defRPr>
            </a:lvl1pPr>
          </a:lstStyle>
          <a:p>
            <a:fld id="{9116788E-781E-47A6-824E-5F693C24DA24}" type="slidenum">
              <a:rPr lang="en-US" smtClean="0"/>
              <a:pPr/>
              <a:t>‹#›</a:t>
            </a:fld>
            <a:endParaRPr lang="en-US" dirty="0"/>
          </a:p>
        </p:txBody>
      </p:sp>
      <p:sp>
        <p:nvSpPr>
          <p:cNvPr id="4" name="Footer Placeholder 4">
            <a:extLst>
              <a:ext uri="{FF2B5EF4-FFF2-40B4-BE49-F238E27FC236}">
                <a16:creationId xmlns:a16="http://schemas.microsoft.com/office/drawing/2014/main" id="{47F4306F-2A03-77C9-CD35-035EB385ECC8}"/>
              </a:ext>
            </a:extLst>
          </p:cNvPr>
          <p:cNvSpPr txBox="1">
            <a:spLocks/>
          </p:cNvSpPr>
          <p:nvPr userDrawn="1"/>
        </p:nvSpPr>
        <p:spPr>
          <a:xfrm>
            <a:off x="6096000" y="92076"/>
            <a:ext cx="466953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accent4">
                    <a:lumMod val="40000"/>
                    <a:lumOff val="60000"/>
                  </a:schemeClr>
                </a:solidFill>
                <a:latin typeface="+mj-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400" b="1" dirty="0"/>
              <a:t>Brought to you by Snohomish County PUD</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dt="0"/>
  <p:txStyles>
    <p:titleStyle>
      <a:lvl1pPr algn="ctr" defTabSz="914400" rtl="0" eaLnBrk="1" latinLnBrk="0" hangingPunct="1">
        <a:lnSpc>
          <a:spcPts val="4800"/>
        </a:lnSpc>
        <a:spcBef>
          <a:spcPct val="0"/>
        </a:spcBef>
        <a:buNone/>
        <a:defRPr sz="48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8788" indent="-388938" algn="l" defTabSz="914400" rtl="0" eaLnBrk="1" latinLnBrk="0" hangingPunct="1">
        <a:spcBef>
          <a:spcPct val="20000"/>
        </a:spcBef>
        <a:buClr>
          <a:schemeClr val="accent1"/>
        </a:buClr>
        <a:buSzPct val="76000"/>
        <a:buFont typeface="Wingdings 2" pitchFamily="18" charset="2"/>
        <a:buChar char=""/>
        <a:defRPr sz="3600" kern="1200">
          <a:solidFill>
            <a:schemeClr val="tx2"/>
          </a:solidFill>
          <a:latin typeface="+mn-lt"/>
          <a:ea typeface="+mn-ea"/>
          <a:cs typeface="+mn-cs"/>
        </a:defRPr>
      </a:lvl1pPr>
      <a:lvl2pPr marL="798513" indent="-339725"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hyperlink" Target="http://diy.stackexchange.com/questions/62949/what-are-the-differences-between-these-two-receptacles" TargetMode="External"/><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UDlogo.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4859" y="999564"/>
            <a:ext cx="2609850" cy="984250"/>
          </a:xfrm>
          <a:prstGeom prst="rect">
            <a:avLst/>
          </a:prstGeom>
          <a:noFill/>
          <a:ln>
            <a:noFill/>
          </a:ln>
          <a:effectLst>
            <a:glow rad="228600">
              <a:schemeClr val="bg1">
                <a:alpha val="76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629400" y="3172027"/>
            <a:ext cx="3818965" cy="1702160"/>
          </a:xfrm>
        </p:spPr>
        <p:txBody>
          <a:bodyPr>
            <a:noAutofit/>
          </a:bodyPr>
          <a:lstStyle/>
          <a:p>
            <a:r>
              <a:rPr lang="en-US" sz="4000" dirty="0"/>
              <a:t>The Journey</a:t>
            </a:r>
            <a:br>
              <a:rPr lang="en-US" sz="4000" dirty="0"/>
            </a:br>
            <a:r>
              <a:rPr lang="en-US" sz="4000" dirty="0"/>
              <a:t>of Hydropower in Snohomish County</a:t>
            </a:r>
          </a:p>
        </p:txBody>
      </p:sp>
      <p:pic>
        <p:nvPicPr>
          <p:cNvPr id="5" name="Picture 4" descr="aerial_culmback.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47338" y="2286000"/>
            <a:ext cx="4415263" cy="3962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77E6DE-A47F-4B4B-91DF-54EB1CCF057C}"/>
              </a:ext>
            </a:extLst>
          </p:cNvPr>
          <p:cNvSpPr>
            <a:spLocks noGrp="1"/>
          </p:cNvSpPr>
          <p:nvPr>
            <p:ph type="title"/>
          </p:nvPr>
        </p:nvSpPr>
        <p:spPr>
          <a:xfrm>
            <a:off x="1412837" y="1631576"/>
            <a:ext cx="9366325" cy="1143000"/>
          </a:xfrm>
        </p:spPr>
        <p:txBody>
          <a:bodyPr/>
          <a:lstStyle/>
          <a:p>
            <a:r>
              <a:rPr lang="en-US" dirty="0"/>
              <a:t>Rain</a:t>
            </a:r>
            <a:br>
              <a:rPr lang="en-US" dirty="0"/>
            </a:br>
            <a:endParaRPr lang="en-US" dirty="0"/>
          </a:p>
        </p:txBody>
      </p:sp>
      <p:pic>
        <p:nvPicPr>
          <p:cNvPr id="8" name="Content Placeholder 7" descr="A picture containing nature, cloud, mountain&#10;&#10;Description automatically generated">
            <a:extLst>
              <a:ext uri="{FF2B5EF4-FFF2-40B4-BE49-F238E27FC236}">
                <a16:creationId xmlns:a16="http://schemas.microsoft.com/office/drawing/2014/main" id="{7B0C3A49-D1AC-49E7-B102-59F2520E8621}"/>
              </a:ext>
            </a:extLst>
          </p:cNvPr>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2357322" y="2919889"/>
            <a:ext cx="3592287" cy="2011680"/>
          </a:xfrm>
        </p:spPr>
      </p:pic>
      <p:pic>
        <p:nvPicPr>
          <p:cNvPr id="10" name="Content Placeholder 9">
            <a:extLst>
              <a:ext uri="{FF2B5EF4-FFF2-40B4-BE49-F238E27FC236}">
                <a16:creationId xmlns:a16="http://schemas.microsoft.com/office/drawing/2014/main" id="{50E80860-4EFC-402E-A6C1-4DD21B3FDFF6}"/>
              </a:ext>
            </a:extLst>
          </p:cNvPr>
          <p:cNvPicPr>
            <a:picLocks noGrp="1" noChangeAspect="1"/>
          </p:cNvPicPr>
          <p:nvPr>
            <p:ph sz="quarter" idx="14"/>
          </p:nvPr>
        </p:nvPicPr>
        <p:blipFill>
          <a:blip r:embed="rId4">
            <a:extLst>
              <a:ext uri="{28A0092B-C50C-407E-A947-70E740481C1C}">
                <a14:useLocalDpi xmlns:a14="http://schemas.microsoft.com/office/drawing/2010/main"/>
              </a:ext>
            </a:extLst>
          </a:blip>
          <a:stretch>
            <a:fillRect/>
          </a:stretch>
        </p:blipFill>
        <p:spPr>
          <a:xfrm>
            <a:off x="6424110" y="2919890"/>
            <a:ext cx="3160427" cy="2011680"/>
          </a:xfrm>
        </p:spPr>
      </p:pic>
    </p:spTree>
    <p:extLst>
      <p:ext uri="{BB962C8B-B14F-4D97-AF65-F5344CB8AC3E}">
        <p14:creationId xmlns:p14="http://schemas.microsoft.com/office/powerpoint/2010/main" val="276649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ltan-river.jpg"/>
          <p:cNvPicPr preferRelativeResize="0">
            <a:picLocks noChangeAspect="1"/>
          </p:cNvPicPr>
          <p:nvPr/>
        </p:nvPicPr>
        <p:blipFill>
          <a:blip r:embed="rId3">
            <a:alphaModFix amt="85000"/>
            <a:extLst>
              <a:ext uri="{28A0092B-C50C-407E-A947-70E740481C1C}">
                <a14:useLocalDpi xmlns:a14="http://schemas.microsoft.com/office/drawing/2010/main"/>
              </a:ext>
            </a:extLst>
          </a:blip>
          <a:stretch>
            <a:fillRect/>
          </a:stretch>
        </p:blipFill>
        <p:spPr>
          <a:xfrm>
            <a:off x="2567490" y="1579283"/>
            <a:ext cx="6256586" cy="4691943"/>
          </a:xfrm>
          <a:prstGeom prst="rect">
            <a:avLst/>
          </a:prstGeom>
        </p:spPr>
      </p:pic>
      <p:sp>
        <p:nvSpPr>
          <p:cNvPr id="2" name="Title 1"/>
          <p:cNvSpPr>
            <a:spLocks noGrp="1"/>
          </p:cNvSpPr>
          <p:nvPr>
            <p:ph type="title"/>
          </p:nvPr>
        </p:nvSpPr>
        <p:spPr>
          <a:xfrm>
            <a:off x="2567490" y="698500"/>
            <a:ext cx="7024744" cy="1028700"/>
          </a:xfrm>
        </p:spPr>
        <p:txBody>
          <a:bodyPr/>
          <a:lstStyle/>
          <a:p>
            <a:r>
              <a:rPr lang="en-US" dirty="0"/>
              <a:t>Sultan River</a:t>
            </a:r>
          </a:p>
        </p:txBody>
      </p:sp>
      <p:pic>
        <p:nvPicPr>
          <p:cNvPr id="8" name="Content Placeholder 7">
            <a:extLst>
              <a:ext uri="{FF2B5EF4-FFF2-40B4-BE49-F238E27FC236}">
                <a16:creationId xmlns:a16="http://schemas.microsoft.com/office/drawing/2014/main" id="{CD4A6D40-D47B-4447-9EB2-936C3913F5D4}"/>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p:blipFill>
        <p:spPr>
          <a:xfrm>
            <a:off x="7223065" y="2538291"/>
            <a:ext cx="2921000" cy="1781418"/>
          </a:xfrm>
        </p:spPr>
      </p:pic>
    </p:spTree>
    <p:extLst>
      <p:ext uri="{BB962C8B-B14F-4D97-AF65-F5344CB8AC3E}">
        <p14:creationId xmlns:p14="http://schemas.microsoft.com/office/powerpoint/2010/main" val="39850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Spada</a:t>
            </a:r>
            <a:r>
              <a:rPr lang="en-US" dirty="0"/>
              <a:t> Lake Reservoir</a:t>
            </a:r>
          </a:p>
        </p:txBody>
      </p:sp>
      <p:pic>
        <p:nvPicPr>
          <p:cNvPr id="4" name="Picture 3" descr="spada_aeria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4612" y="1905001"/>
            <a:ext cx="6400800" cy="4423937"/>
          </a:xfrm>
          <a:prstGeom prst="rect">
            <a:avLst/>
          </a:prstGeom>
        </p:spPr>
      </p:pic>
      <p:pic>
        <p:nvPicPr>
          <p:cNvPr id="3" name="Content Placeholder 7">
            <a:extLst>
              <a:ext uri="{FF2B5EF4-FFF2-40B4-BE49-F238E27FC236}">
                <a16:creationId xmlns:a16="http://schemas.microsoft.com/office/drawing/2014/main" id="{75B79645-E6E2-274C-B8BF-2405D1D048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152636" y="2538291"/>
            <a:ext cx="2921000" cy="1781418"/>
          </a:xfrm>
          <a:prstGeom prst="rect">
            <a:avLst/>
          </a:prstGeom>
        </p:spPr>
      </p:pic>
    </p:spTree>
    <p:extLst>
      <p:ext uri="{BB962C8B-B14F-4D97-AF65-F5344CB8AC3E}">
        <p14:creationId xmlns:p14="http://schemas.microsoft.com/office/powerpoint/2010/main" val="218637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Spada</a:t>
            </a:r>
            <a:r>
              <a:rPr lang="en-US" dirty="0"/>
              <a:t> Lake Reservoir</a:t>
            </a:r>
          </a:p>
        </p:txBody>
      </p:sp>
      <p:pic>
        <p:nvPicPr>
          <p:cNvPr id="4" name="Picture 3" descr="spada_aeria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95600" y="1905001"/>
            <a:ext cx="6400800" cy="4423937"/>
          </a:xfrm>
          <a:prstGeom prst="rect">
            <a:avLst/>
          </a:prstGeom>
        </p:spPr>
      </p:pic>
      <p:cxnSp>
        <p:nvCxnSpPr>
          <p:cNvPr id="6" name="Straight Arrow Connector 5">
            <a:extLst>
              <a:ext uri="{FF2B5EF4-FFF2-40B4-BE49-F238E27FC236}">
                <a16:creationId xmlns:a16="http://schemas.microsoft.com/office/drawing/2014/main" id="{22A6489E-4BE9-4652-8613-BE7139443514}"/>
              </a:ext>
            </a:extLst>
          </p:cNvPr>
          <p:cNvCxnSpPr>
            <a:cxnSpLocks/>
          </p:cNvCxnSpPr>
          <p:nvPr/>
        </p:nvCxnSpPr>
        <p:spPr>
          <a:xfrm flipH="1">
            <a:off x="6558117" y="4798144"/>
            <a:ext cx="464575" cy="36379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50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609600"/>
            <a:ext cx="7024744" cy="1371600"/>
          </a:xfrm>
        </p:spPr>
        <p:txBody>
          <a:bodyPr/>
          <a:lstStyle/>
          <a:p>
            <a:br>
              <a:rPr lang="en-US" dirty="0"/>
            </a:br>
            <a:br>
              <a:rPr lang="en-US" dirty="0"/>
            </a:br>
            <a:r>
              <a:rPr lang="en-US" dirty="0" err="1"/>
              <a:t>Culmback</a:t>
            </a:r>
            <a:r>
              <a:rPr lang="en-US" dirty="0"/>
              <a:t> Dam </a:t>
            </a:r>
            <a:br>
              <a:rPr lang="en-US" dirty="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9498" y="2547271"/>
            <a:ext cx="3750365" cy="28127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58340" y="2547272"/>
            <a:ext cx="3750365" cy="2812773"/>
          </a:xfrm>
          <a:prstGeom prst="rect">
            <a:avLst/>
          </a:prstGeom>
        </p:spPr>
      </p:pic>
    </p:spTree>
    <p:extLst>
      <p:ext uri="{BB962C8B-B14F-4D97-AF65-F5344CB8AC3E}">
        <p14:creationId xmlns:p14="http://schemas.microsoft.com/office/powerpoint/2010/main" val="50194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Penstock</a:t>
            </a:r>
          </a:p>
        </p:txBody>
      </p:sp>
      <p:pic>
        <p:nvPicPr>
          <p:cNvPr id="5" name="Picture 4" descr="penstock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3082" y="1828800"/>
            <a:ext cx="3520440" cy="4480560"/>
          </a:xfrm>
          <a:prstGeom prst="rect">
            <a:avLst/>
          </a:prstGeom>
        </p:spPr>
      </p:pic>
      <p:pic>
        <p:nvPicPr>
          <p:cNvPr id="6" name="Picture 5" descr="penstock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72200" y="1828801"/>
            <a:ext cx="3566160" cy="2063595"/>
          </a:xfrm>
          <a:prstGeom prst="rect">
            <a:avLst/>
          </a:prstGeom>
        </p:spPr>
      </p:pic>
      <p:pic>
        <p:nvPicPr>
          <p:cNvPr id="4" name="Content Placeholder 8">
            <a:extLst>
              <a:ext uri="{FF2B5EF4-FFF2-40B4-BE49-F238E27FC236}">
                <a16:creationId xmlns:a16="http://schemas.microsoft.com/office/drawing/2014/main" id="{1A15CA7E-B331-1312-E5BE-058E6C0939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72200" y="4069080"/>
            <a:ext cx="3566160" cy="2209982"/>
          </a:xfrm>
          <a:prstGeom prst="rect">
            <a:avLst/>
          </a:prstGeom>
        </p:spPr>
      </p:pic>
    </p:spTree>
    <p:extLst>
      <p:ext uri="{BB962C8B-B14F-4D97-AF65-F5344CB8AC3E}">
        <p14:creationId xmlns:p14="http://schemas.microsoft.com/office/powerpoint/2010/main" val="614961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8054-3511-4607-8311-1889CB4A16B5}"/>
              </a:ext>
            </a:extLst>
          </p:cNvPr>
          <p:cNvSpPr>
            <a:spLocks noGrp="1"/>
          </p:cNvSpPr>
          <p:nvPr>
            <p:ph type="title"/>
          </p:nvPr>
        </p:nvSpPr>
        <p:spPr>
          <a:xfrm>
            <a:off x="2474092" y="1017907"/>
            <a:ext cx="7024744" cy="1689100"/>
          </a:xfrm>
        </p:spPr>
        <p:txBody>
          <a:bodyPr/>
          <a:lstStyle/>
          <a:p>
            <a:r>
              <a:rPr lang="en-US" dirty="0"/>
              <a:t>The Jackson Penstock  Diameter Demo</a:t>
            </a:r>
          </a:p>
        </p:txBody>
      </p:sp>
      <p:pic>
        <p:nvPicPr>
          <p:cNvPr id="8" name="Content Placeholder 7"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8DCC033D-9833-F720-1072-3A6D980875B3}"/>
              </a:ext>
            </a:extLst>
          </p:cNvPr>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4799201" y="2926288"/>
            <a:ext cx="3419475" cy="2449411"/>
          </a:xfrm>
        </p:spPr>
      </p:pic>
    </p:spTree>
    <p:extLst>
      <p:ext uri="{BB962C8B-B14F-4D97-AF65-F5344CB8AC3E}">
        <p14:creationId xmlns:p14="http://schemas.microsoft.com/office/powerpoint/2010/main" val="208099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Turbine</a:t>
            </a:r>
          </a:p>
        </p:txBody>
      </p:sp>
      <p:pic>
        <p:nvPicPr>
          <p:cNvPr id="5" name="Picture 4" descr="turbine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99269" y="1838402"/>
            <a:ext cx="4243659" cy="4425696"/>
          </a:xfrm>
          <a:prstGeom prst="rect">
            <a:avLst/>
          </a:prstGeom>
        </p:spPr>
      </p:pic>
      <p:pic>
        <p:nvPicPr>
          <p:cNvPr id="6" name="Picture 5" descr="youngscreek_turbin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10192" y="1832208"/>
            <a:ext cx="3394927" cy="4425696"/>
          </a:xfrm>
          <a:prstGeom prst="rect">
            <a:avLst/>
          </a:prstGeom>
        </p:spPr>
      </p:pic>
    </p:spTree>
    <p:extLst>
      <p:ext uri="{BB962C8B-B14F-4D97-AF65-F5344CB8AC3E}">
        <p14:creationId xmlns:p14="http://schemas.microsoft.com/office/powerpoint/2010/main" val="298244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Shaft &amp; Generator</a:t>
            </a:r>
          </a:p>
        </p:txBody>
      </p:sp>
      <p:pic>
        <p:nvPicPr>
          <p:cNvPr id="4" name="Picture 3" descr="generat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3658" y="1861945"/>
            <a:ext cx="3160441" cy="2194751"/>
          </a:xfrm>
          <a:prstGeom prst="rect">
            <a:avLst/>
          </a:prstGeom>
        </p:spPr>
      </p:pic>
      <p:pic>
        <p:nvPicPr>
          <p:cNvPr id="6" name="Picture 5" descr="coil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46695" y="4113561"/>
            <a:ext cx="3172968" cy="2286000"/>
          </a:xfrm>
          <a:prstGeom prst="rect">
            <a:avLst/>
          </a:prstGeom>
        </p:spPr>
      </p:pic>
      <p:sp>
        <p:nvSpPr>
          <p:cNvPr id="7" name="TextBox 6"/>
          <p:cNvSpPr txBox="1"/>
          <p:nvPr/>
        </p:nvSpPr>
        <p:spPr>
          <a:xfrm>
            <a:off x="5976673" y="2143712"/>
            <a:ext cx="4509212" cy="1631216"/>
          </a:xfrm>
          <a:prstGeom prst="rect">
            <a:avLst/>
          </a:prstGeom>
          <a:noFill/>
        </p:spPr>
        <p:txBody>
          <a:bodyPr wrap="square" rtlCol="0">
            <a:spAutoFit/>
          </a:bodyPr>
          <a:lstStyle/>
          <a:p>
            <a:r>
              <a:rPr lang="en-US" sz="2000" dirty="0">
                <a:latin typeface="+mj-lt"/>
              </a:rPr>
              <a:t>The </a:t>
            </a:r>
            <a:r>
              <a:rPr lang="en-US" sz="2000" b="1" dirty="0">
                <a:latin typeface="+mj-lt"/>
              </a:rPr>
              <a:t>shaft</a:t>
            </a:r>
            <a:r>
              <a:rPr lang="en-US" sz="2000" dirty="0">
                <a:latin typeface="+mj-lt"/>
              </a:rPr>
              <a:t> is connected to the turbine. </a:t>
            </a:r>
          </a:p>
          <a:p>
            <a:endParaRPr lang="en-US" sz="2000" dirty="0">
              <a:latin typeface="+mj-lt"/>
            </a:endParaRPr>
          </a:p>
          <a:p>
            <a:r>
              <a:rPr lang="en-US" sz="2000" dirty="0">
                <a:latin typeface="+mj-lt"/>
              </a:rPr>
              <a:t>The </a:t>
            </a:r>
            <a:r>
              <a:rPr lang="en-US" sz="2000" b="1" dirty="0">
                <a:latin typeface="+mj-lt"/>
              </a:rPr>
              <a:t>generator</a:t>
            </a:r>
            <a:r>
              <a:rPr lang="en-US" sz="2000" dirty="0">
                <a:latin typeface="+mj-lt"/>
              </a:rPr>
              <a:t> is made of coils of copper wire and strong magnets.</a:t>
            </a:r>
          </a:p>
        </p:txBody>
      </p:sp>
      <p:cxnSp>
        <p:nvCxnSpPr>
          <p:cNvPr id="9" name="Straight Arrow Connector 8"/>
          <p:cNvCxnSpPr/>
          <p:nvPr/>
        </p:nvCxnSpPr>
        <p:spPr>
          <a:xfrm flipH="1">
            <a:off x="4014441" y="2341757"/>
            <a:ext cx="1889511" cy="161073"/>
          </a:xfrm>
          <a:prstGeom prst="straightConnector1">
            <a:avLst/>
          </a:prstGeom>
          <a:ln w="76200">
            <a:solidFill>
              <a:srgbClr val="FF99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089912" y="3259138"/>
            <a:ext cx="838820" cy="36512"/>
          </a:xfrm>
          <a:prstGeom prst="straightConnector1">
            <a:avLst/>
          </a:prstGeom>
          <a:ln w="76200">
            <a:solidFill>
              <a:srgbClr val="FF9900"/>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shaft.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9702" y="4119756"/>
            <a:ext cx="1739128" cy="2317162"/>
          </a:xfrm>
          <a:prstGeom prst="rect">
            <a:avLst/>
          </a:prstGeom>
        </p:spPr>
      </p:pic>
    </p:spTree>
    <p:extLst>
      <p:ext uri="{BB962C8B-B14F-4D97-AF65-F5344CB8AC3E}">
        <p14:creationId xmlns:p14="http://schemas.microsoft.com/office/powerpoint/2010/main" val="62510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Transformer</a:t>
            </a:r>
          </a:p>
        </p:txBody>
      </p:sp>
      <p:pic>
        <p:nvPicPr>
          <p:cNvPr id="5" name="Picture 4" descr="jacksonpowerhous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32051" y="2282283"/>
            <a:ext cx="4546290" cy="4114800"/>
          </a:xfrm>
          <a:prstGeom prst="rect">
            <a:avLst/>
          </a:prstGeom>
        </p:spPr>
      </p:pic>
      <p:pic>
        <p:nvPicPr>
          <p:cNvPr id="6" name="Picture 5" descr="jacksontransformer.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18764" y="2286001"/>
            <a:ext cx="3209899" cy="1970048"/>
          </a:xfrm>
          <a:prstGeom prst="rect">
            <a:avLst/>
          </a:prstGeom>
        </p:spPr>
      </p:pic>
      <p:pic>
        <p:nvPicPr>
          <p:cNvPr id="7" name="Picture 6" descr="jackson_interior.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20829" y="4379952"/>
            <a:ext cx="3195444" cy="1994829"/>
          </a:xfrm>
          <a:prstGeom prst="rect">
            <a:avLst/>
          </a:prstGeom>
        </p:spPr>
      </p:pic>
    </p:spTree>
    <p:extLst>
      <p:ext uri="{BB962C8B-B14F-4D97-AF65-F5344CB8AC3E}">
        <p14:creationId xmlns:p14="http://schemas.microsoft.com/office/powerpoint/2010/main" val="237854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F8C1-9A45-DCC5-87BC-4125C457193B}"/>
              </a:ext>
            </a:extLst>
          </p:cNvPr>
          <p:cNvSpPr>
            <a:spLocks noGrp="1"/>
          </p:cNvSpPr>
          <p:nvPr>
            <p:ph type="title"/>
          </p:nvPr>
        </p:nvSpPr>
        <p:spPr>
          <a:xfrm>
            <a:off x="1391320" y="990600"/>
            <a:ext cx="9366325" cy="1143000"/>
          </a:xfrm>
        </p:spPr>
        <p:txBody>
          <a:bodyPr/>
          <a:lstStyle/>
          <a:p>
            <a:r>
              <a:rPr lang="en-US" dirty="0"/>
              <a:t>Learning Targets</a:t>
            </a:r>
          </a:p>
        </p:txBody>
      </p:sp>
      <p:sp>
        <p:nvSpPr>
          <p:cNvPr id="3" name="Content Placeholder 2">
            <a:extLst>
              <a:ext uri="{FF2B5EF4-FFF2-40B4-BE49-F238E27FC236}">
                <a16:creationId xmlns:a16="http://schemas.microsoft.com/office/drawing/2014/main" id="{2E14AF90-09A3-BE72-B44B-42099841565E}"/>
              </a:ext>
            </a:extLst>
          </p:cNvPr>
          <p:cNvSpPr>
            <a:spLocks noGrp="1"/>
          </p:cNvSpPr>
          <p:nvPr>
            <p:ph idx="1"/>
          </p:nvPr>
        </p:nvSpPr>
        <p:spPr>
          <a:xfrm>
            <a:off x="1391323" y="2270533"/>
            <a:ext cx="9378277" cy="3810000"/>
          </a:xfrm>
        </p:spPr>
        <p:txBody>
          <a:bodyPr/>
          <a:lstStyle/>
          <a:p>
            <a:pPr marL="0">
              <a:spcBef>
                <a:spcPts val="0"/>
              </a:spcBef>
              <a:buFont typeface="Courier New" panose="02070309020205020404" pitchFamily="49" charset="0"/>
              <a:buChar char="o"/>
            </a:pPr>
            <a:r>
              <a:rPr lang="en-US" sz="2400" dirty="0">
                <a:latin typeface="Century Gothic" panose="020B0502020202020204" pitchFamily="34" charset="0"/>
                <a:ea typeface="Times New Roman" panose="02020603050405020304" pitchFamily="18" charset="0"/>
              </a:rPr>
              <a:t>I can put the parts of a complete hydropower system in order, to show how moving water is used to generate electricity.</a:t>
            </a:r>
          </a:p>
          <a:p>
            <a:pPr marL="0">
              <a:spcBef>
                <a:spcPts val="0"/>
              </a:spcBef>
              <a:buFont typeface="Courier New" panose="02070309020205020404" pitchFamily="49" charset="0"/>
              <a:buChar char="o"/>
            </a:pPr>
            <a:endParaRPr lang="en-US" sz="2400" dirty="0">
              <a:latin typeface="Century Gothic" panose="020B0502020202020204" pitchFamily="34" charset="0"/>
              <a:ea typeface="Times New Roman" panose="02020603050405020304" pitchFamily="18" charset="0"/>
            </a:endParaRPr>
          </a:p>
          <a:p>
            <a:pPr marL="0">
              <a:spcBef>
                <a:spcPts val="0"/>
              </a:spcBef>
              <a:buFont typeface="Courier New" panose="02070309020205020404" pitchFamily="49" charset="0"/>
              <a:buChar char="o"/>
            </a:pPr>
            <a:r>
              <a:rPr lang="en-US" sz="2400" dirty="0">
                <a:latin typeface="Century Gothic" panose="020B0502020202020204" pitchFamily="34" charset="0"/>
                <a:ea typeface="Times New Roman" panose="02020603050405020304" pitchFamily="18" charset="0"/>
              </a:rPr>
              <a:t>I can explain the difference between renewable and non-renewable energy resources.</a:t>
            </a:r>
          </a:p>
          <a:p>
            <a:pPr marL="0">
              <a:spcBef>
                <a:spcPts val="0"/>
              </a:spcBef>
              <a:buFont typeface="Courier New" panose="02070309020205020404" pitchFamily="49" charset="0"/>
              <a:buChar char="o"/>
            </a:pPr>
            <a:endParaRPr lang="en-US" sz="2400" dirty="0">
              <a:latin typeface="Century Gothic" panose="020B0502020202020204" pitchFamily="34" charset="0"/>
              <a:ea typeface="Times New Roman" panose="02020603050405020304" pitchFamily="18" charset="0"/>
            </a:endParaRPr>
          </a:p>
          <a:p>
            <a:pPr marL="0">
              <a:spcBef>
                <a:spcPts val="0"/>
              </a:spcBef>
              <a:buFont typeface="Courier New" panose="02070309020205020404" pitchFamily="49" charset="0"/>
              <a:buChar char="o"/>
            </a:pPr>
            <a:r>
              <a:rPr lang="en-US" sz="2400" dirty="0">
                <a:latin typeface="Century Gothic" panose="020B0502020202020204" pitchFamily="34" charset="0"/>
                <a:ea typeface="Times New Roman" panose="02020603050405020304" pitchFamily="18" charset="0"/>
              </a:rPr>
              <a:t>I can compare hydropower with other energy resources in Snohomish County and across the United States.</a:t>
            </a:r>
          </a:p>
          <a:p>
            <a:endParaRPr lang="en-US" dirty="0"/>
          </a:p>
        </p:txBody>
      </p:sp>
      <p:pic>
        <p:nvPicPr>
          <p:cNvPr id="4" name="Graphic 1" descr="Bullseye with solid fill">
            <a:extLst>
              <a:ext uri="{FF2B5EF4-FFF2-40B4-BE49-F238E27FC236}">
                <a16:creationId xmlns:a16="http://schemas.microsoft.com/office/drawing/2014/main" id="{2111E620-70C8-40BB-C77F-7A324FC003F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30728" y="786432"/>
            <a:ext cx="1347168" cy="1347168"/>
          </a:xfrm>
          <a:prstGeom prst="rect">
            <a:avLst/>
          </a:prstGeom>
        </p:spPr>
      </p:pic>
    </p:spTree>
    <p:extLst>
      <p:ext uri="{BB962C8B-B14F-4D97-AF65-F5344CB8AC3E}">
        <p14:creationId xmlns:p14="http://schemas.microsoft.com/office/powerpoint/2010/main" val="2438013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Lines</a:t>
            </a:r>
          </a:p>
        </p:txBody>
      </p:sp>
      <p:pic>
        <p:nvPicPr>
          <p:cNvPr id="4" name="Picture 3" descr="transmission_tow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795" y="1900355"/>
            <a:ext cx="6638544" cy="4425696"/>
          </a:xfrm>
          <a:prstGeom prst="rect">
            <a:avLst/>
          </a:prstGeom>
        </p:spPr>
      </p:pic>
    </p:spTree>
    <p:extLst>
      <p:ext uri="{BB962C8B-B14F-4D97-AF65-F5344CB8AC3E}">
        <p14:creationId xmlns:p14="http://schemas.microsoft.com/office/powerpoint/2010/main" val="3566724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Substation</a:t>
            </a:r>
          </a:p>
        </p:txBody>
      </p:sp>
      <p:pic>
        <p:nvPicPr>
          <p:cNvPr id="6" name="Picture 5">
            <a:extLst>
              <a:ext uri="{FF2B5EF4-FFF2-40B4-BE49-F238E27FC236}">
                <a16:creationId xmlns:a16="http://schemas.microsoft.com/office/drawing/2014/main" id="{4D9B1E1A-8209-7A50-116E-F9309425D4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750" y="1796553"/>
            <a:ext cx="6794500" cy="4521200"/>
          </a:xfrm>
          <a:prstGeom prst="rect">
            <a:avLst/>
          </a:prstGeom>
        </p:spPr>
      </p:pic>
    </p:spTree>
    <p:extLst>
      <p:ext uri="{BB962C8B-B14F-4D97-AF65-F5344CB8AC3E}">
        <p14:creationId xmlns:p14="http://schemas.microsoft.com/office/powerpoint/2010/main" val="1974866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10;&#10;Description automatically generated">
            <a:extLst>
              <a:ext uri="{FF2B5EF4-FFF2-40B4-BE49-F238E27FC236}">
                <a16:creationId xmlns:a16="http://schemas.microsoft.com/office/drawing/2014/main" id="{6A26A3CE-BCC0-4A94-84F9-05880816D4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8749" y="893683"/>
            <a:ext cx="7607808" cy="5070634"/>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C66CEBA5-7EC2-44E7-A51D-C6A40F982A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7047" y="3617618"/>
            <a:ext cx="3233506" cy="1871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0067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Lines</a:t>
            </a:r>
            <a:br>
              <a:rPr lang="en-US" dirty="0"/>
            </a:br>
            <a:endParaRPr lang="en-US" dirty="0"/>
          </a:p>
        </p:txBody>
      </p:sp>
      <p:pic>
        <p:nvPicPr>
          <p:cNvPr id="6" name="Picture 5">
            <a:extLst>
              <a:ext uri="{FF2B5EF4-FFF2-40B4-BE49-F238E27FC236}">
                <a16:creationId xmlns:a16="http://schemas.microsoft.com/office/drawing/2014/main" id="{4C69841C-EFEE-E98C-73FD-3A8484C8F0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750" y="1567731"/>
            <a:ext cx="6794500" cy="4533900"/>
          </a:xfrm>
          <a:prstGeom prst="rect">
            <a:avLst/>
          </a:prstGeom>
        </p:spPr>
      </p:pic>
    </p:spTree>
    <p:extLst>
      <p:ext uri="{BB962C8B-B14F-4D97-AF65-F5344CB8AC3E}">
        <p14:creationId xmlns:p14="http://schemas.microsoft.com/office/powerpoint/2010/main" val="343723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837" y="770964"/>
            <a:ext cx="9366325" cy="1143000"/>
          </a:xfrm>
        </p:spPr>
        <p:txBody>
          <a:bodyPr/>
          <a:lstStyle/>
          <a:p>
            <a:r>
              <a:rPr lang="en-US" dirty="0"/>
              <a:t>Pole or </a:t>
            </a:r>
            <a:r>
              <a:rPr lang="en-US" dirty="0" err="1"/>
              <a:t>Padmount</a:t>
            </a:r>
            <a:r>
              <a:rPr lang="en-US" dirty="0"/>
              <a:t> Transformers</a:t>
            </a:r>
          </a:p>
        </p:txBody>
      </p:sp>
      <p:pic>
        <p:nvPicPr>
          <p:cNvPr id="5" name="Picture 4" descr="transformer-w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5680" y="1913964"/>
            <a:ext cx="2560320" cy="4142232"/>
          </a:xfrm>
          <a:prstGeom prst="rect">
            <a:avLst/>
          </a:prstGeom>
        </p:spPr>
      </p:pic>
      <p:pic>
        <p:nvPicPr>
          <p:cNvPr id="7" name="Picture 6">
            <a:extLst>
              <a:ext uri="{FF2B5EF4-FFF2-40B4-BE49-F238E27FC236}">
                <a16:creationId xmlns:a16="http://schemas.microsoft.com/office/drawing/2014/main" id="{A6B645E9-BB2E-B405-55F9-DDF1A84D58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7955" y="1921916"/>
            <a:ext cx="3544648" cy="4135423"/>
          </a:xfrm>
          <a:prstGeom prst="rect">
            <a:avLst/>
          </a:prstGeom>
        </p:spPr>
      </p:pic>
    </p:spTree>
    <p:extLst>
      <p:ext uri="{BB962C8B-B14F-4D97-AF65-F5344CB8AC3E}">
        <p14:creationId xmlns:p14="http://schemas.microsoft.com/office/powerpoint/2010/main" val="1138623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 Wires</a:t>
            </a:r>
          </a:p>
        </p:txBody>
      </p:sp>
      <p:pic>
        <p:nvPicPr>
          <p:cNvPr id="4" name="Picture 8" descr="MPj03996730000[1]"/>
          <p:cNvPicPr>
            <a:picLocks noChangeAspect="1" noChangeArrowheads="1"/>
          </p:cNvPicPr>
          <p:nvPr/>
        </p:nvPicPr>
        <p:blipFill>
          <a:blip r:embed="rId3" cstate="print"/>
          <a:srcRect/>
          <a:stretch>
            <a:fillRect/>
          </a:stretch>
        </p:blipFill>
        <p:spPr>
          <a:xfrm>
            <a:off x="6463808" y="1908099"/>
            <a:ext cx="2995135" cy="4141465"/>
          </a:xfrm>
          <a:prstGeom prst="rect">
            <a:avLst/>
          </a:prstGeom>
        </p:spPr>
      </p:pic>
      <p:pic>
        <p:nvPicPr>
          <p:cNvPr id="6" name="Picture 16" descr="MPj03901290000[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6463809" y="4154449"/>
            <a:ext cx="2995135" cy="1895114"/>
          </a:xfrm>
          <a:prstGeom prst="rect">
            <a:avLst/>
          </a:prstGeom>
          <a:noFill/>
          <a:ln/>
        </p:spPr>
      </p:pic>
      <p:pic>
        <p:nvPicPr>
          <p:cNvPr id="9" name="Picture 8">
            <a:extLst>
              <a:ext uri="{FF2B5EF4-FFF2-40B4-BE49-F238E27FC236}">
                <a16:creationId xmlns:a16="http://schemas.microsoft.com/office/drawing/2014/main" id="{5E9E1C37-C26D-8B48-8B1F-C5BE76FD59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1078" y="1901966"/>
            <a:ext cx="2438400" cy="2438400"/>
          </a:xfrm>
          <a:prstGeom prst="rect">
            <a:avLst/>
          </a:prstGeom>
        </p:spPr>
      </p:pic>
      <p:pic>
        <p:nvPicPr>
          <p:cNvPr id="11" name="Picture 10">
            <a:extLst>
              <a:ext uri="{FF2B5EF4-FFF2-40B4-BE49-F238E27FC236}">
                <a16:creationId xmlns:a16="http://schemas.microsoft.com/office/drawing/2014/main" id="{2CB45CF9-E047-7346-BE1F-55F8B14694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04218" y="4398424"/>
            <a:ext cx="2179598" cy="2054725"/>
          </a:xfrm>
          <a:prstGeom prst="rect">
            <a:avLst/>
          </a:prstGeom>
        </p:spPr>
      </p:pic>
    </p:spTree>
    <p:extLst>
      <p:ext uri="{BB962C8B-B14F-4D97-AF65-F5344CB8AC3E}">
        <p14:creationId xmlns:p14="http://schemas.microsoft.com/office/powerpoint/2010/main" val="88901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02106" y="1920488"/>
            <a:ext cx="7000488" cy="4441902"/>
          </a:xfrm>
          <a:prstGeom prst="rect">
            <a:avLst/>
          </a:prstGeom>
          <a:blipFill rotWithShape="1">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Outlet</a:t>
            </a:r>
          </a:p>
        </p:txBody>
      </p:sp>
      <p:pic>
        <p:nvPicPr>
          <p:cNvPr id="6" name="Picture 5" descr="Wall_PlugOutle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59247" y="2433134"/>
            <a:ext cx="2194560" cy="3913632"/>
          </a:xfrm>
          <a:prstGeom prst="rect">
            <a:avLst/>
          </a:prstGeom>
        </p:spPr>
      </p:pic>
    </p:spTree>
    <p:extLst>
      <p:ext uri="{BB962C8B-B14F-4D97-AF65-F5344CB8AC3E}">
        <p14:creationId xmlns:p14="http://schemas.microsoft.com/office/powerpoint/2010/main" val="898249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p>
        </p:txBody>
      </p:sp>
      <p:pic>
        <p:nvPicPr>
          <p:cNvPr id="4" name="Picture 3" descr="table-lam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078" y="1881768"/>
            <a:ext cx="6638544" cy="4425696"/>
          </a:xfrm>
          <a:prstGeom prst="rect">
            <a:avLst/>
          </a:prstGeom>
        </p:spPr>
      </p:pic>
    </p:spTree>
    <p:extLst>
      <p:ext uri="{BB962C8B-B14F-4D97-AF65-F5344CB8AC3E}">
        <p14:creationId xmlns:p14="http://schemas.microsoft.com/office/powerpoint/2010/main" val="1109164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AE63-ECD3-08F3-D7DD-DE1C592F8E17}"/>
              </a:ext>
            </a:extLst>
          </p:cNvPr>
          <p:cNvSpPr>
            <a:spLocks noGrp="1"/>
          </p:cNvSpPr>
          <p:nvPr>
            <p:ph type="title"/>
          </p:nvPr>
        </p:nvSpPr>
        <p:spPr>
          <a:xfrm>
            <a:off x="1391320" y="1750289"/>
            <a:ext cx="9366325" cy="1143000"/>
          </a:xfrm>
        </p:spPr>
        <p:txBody>
          <a:bodyPr/>
          <a:lstStyle/>
          <a:p>
            <a:r>
              <a:rPr lang="en-US" dirty="0"/>
              <a:t>Cards</a:t>
            </a:r>
          </a:p>
        </p:txBody>
      </p:sp>
      <p:sp>
        <p:nvSpPr>
          <p:cNvPr id="3" name="Content Placeholder 2">
            <a:extLst>
              <a:ext uri="{FF2B5EF4-FFF2-40B4-BE49-F238E27FC236}">
                <a16:creationId xmlns:a16="http://schemas.microsoft.com/office/drawing/2014/main" id="{CB12F01B-03B1-87CF-57E9-8610E8160A8A}"/>
              </a:ext>
            </a:extLst>
          </p:cNvPr>
          <p:cNvSpPr>
            <a:spLocks noGrp="1"/>
          </p:cNvSpPr>
          <p:nvPr>
            <p:ph idx="1"/>
          </p:nvPr>
        </p:nvSpPr>
        <p:spPr>
          <a:xfrm>
            <a:off x="1391320" y="3286915"/>
            <a:ext cx="8747762" cy="3679633"/>
          </a:xfrm>
        </p:spPr>
        <p:txBody>
          <a:bodyPr/>
          <a:lstStyle/>
          <a:p>
            <a:r>
              <a:rPr lang="en-US" dirty="0"/>
              <a:t>Reorder your cards now that you’ve learned the correct steps.</a:t>
            </a:r>
          </a:p>
        </p:txBody>
      </p:sp>
      <p:pic>
        <p:nvPicPr>
          <p:cNvPr id="4" name="Picture 3">
            <a:extLst>
              <a:ext uri="{FF2B5EF4-FFF2-40B4-BE49-F238E27FC236}">
                <a16:creationId xmlns:a16="http://schemas.microsoft.com/office/drawing/2014/main" id="{EDD5AD2F-D844-C577-7239-67265CD0945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20393418">
            <a:off x="696989" y="1541036"/>
            <a:ext cx="1856193" cy="1435455"/>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860AABF-1A76-6B2E-18CF-17EDCCB9784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0452638">
            <a:off x="9618456" y="1368017"/>
            <a:ext cx="1880433" cy="1454201"/>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8AC4E6E-F8FA-321C-BB2A-D9CF486B75F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978133">
            <a:off x="7256902" y="1637019"/>
            <a:ext cx="1824154" cy="1410677"/>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F739530-55A2-6044-30BF-9C4CBD69247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21055514">
            <a:off x="3195924" y="1905118"/>
            <a:ext cx="1781935" cy="1378028"/>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58AA062-06F4-3C27-0D55-6B75226A212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546091">
            <a:off x="2150803" y="812300"/>
            <a:ext cx="1805256" cy="1396064"/>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0078FEB-67EC-9FE3-5CB6-408450034A8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21308357">
            <a:off x="8276838" y="950435"/>
            <a:ext cx="1767354" cy="136675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1511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F590D0-3C9F-8041-CD40-0852C49E9514}"/>
              </a:ext>
            </a:extLst>
          </p:cNvPr>
          <p:cNvGrpSpPr/>
          <p:nvPr/>
        </p:nvGrpSpPr>
        <p:grpSpPr>
          <a:xfrm>
            <a:off x="2457854" y="2518364"/>
            <a:ext cx="7276293" cy="1821273"/>
            <a:chOff x="2593848" y="2518363"/>
            <a:chExt cx="7276293" cy="1821273"/>
          </a:xfrm>
        </p:grpSpPr>
        <p:pic>
          <p:nvPicPr>
            <p:cNvPr id="3" name="Picture 2" descr="A group of snow capped mountains&#10;&#10;Description automatically generated">
              <a:extLst>
                <a:ext uri="{FF2B5EF4-FFF2-40B4-BE49-F238E27FC236}">
                  <a16:creationId xmlns:a16="http://schemas.microsoft.com/office/drawing/2014/main" id="{A3F53878-C902-4740-6F12-B63A42E476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3848" y="2518364"/>
              <a:ext cx="2315508" cy="1790660"/>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descr="A diagram of a rain storm&#10;&#10;Description automatically generated">
              <a:extLst>
                <a:ext uri="{FF2B5EF4-FFF2-40B4-BE49-F238E27FC236}">
                  <a16:creationId xmlns:a16="http://schemas.microsoft.com/office/drawing/2014/main" id="{A4179BBB-C856-BCD9-4B5F-A1E0BAA3AA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1954" y="2518364"/>
              <a:ext cx="2315508" cy="1790660"/>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descr="A drawing of a river&#10;&#10;Description automatically generated">
              <a:extLst>
                <a:ext uri="{FF2B5EF4-FFF2-40B4-BE49-F238E27FC236}">
                  <a16:creationId xmlns:a16="http://schemas.microsoft.com/office/drawing/2014/main" id="{BD347AA1-59EC-0B01-E9B7-8351CFEE92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15046" y="2518363"/>
              <a:ext cx="2355095" cy="1821273"/>
            </a:xfrm>
            <a:prstGeom prst="rect">
              <a:avLst/>
            </a:prstGeom>
            <a:ln w="127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50569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51EF3-9AB2-49FB-B267-B99AC505851B}"/>
              </a:ext>
            </a:extLst>
          </p:cNvPr>
          <p:cNvSpPr>
            <a:spLocks noGrp="1"/>
          </p:cNvSpPr>
          <p:nvPr>
            <p:ph type="title"/>
          </p:nvPr>
        </p:nvSpPr>
        <p:spPr/>
        <p:txBody>
          <a:bodyPr/>
          <a:lstStyle/>
          <a:p>
            <a:r>
              <a:rPr lang="en-US" dirty="0"/>
              <a:t>Hydroelectric</a:t>
            </a:r>
          </a:p>
        </p:txBody>
      </p:sp>
      <p:sp>
        <p:nvSpPr>
          <p:cNvPr id="3" name="Content Placeholder 2">
            <a:extLst>
              <a:ext uri="{FF2B5EF4-FFF2-40B4-BE49-F238E27FC236}">
                <a16:creationId xmlns:a16="http://schemas.microsoft.com/office/drawing/2014/main" id="{ABA252B7-4DF3-44F0-947D-EB3EFD1B84C6}"/>
              </a:ext>
            </a:extLst>
          </p:cNvPr>
          <p:cNvSpPr>
            <a:spLocks noGrp="1"/>
          </p:cNvSpPr>
          <p:nvPr>
            <p:ph idx="1"/>
          </p:nvPr>
        </p:nvSpPr>
        <p:spPr>
          <a:xfrm>
            <a:off x="1391323" y="2418229"/>
            <a:ext cx="9378277" cy="2855259"/>
          </a:xfrm>
        </p:spPr>
        <p:txBody>
          <a:bodyPr/>
          <a:lstStyle/>
          <a:p>
            <a:r>
              <a:rPr lang="en-US" b="1" dirty="0"/>
              <a:t>Hydro</a:t>
            </a:r>
            <a:r>
              <a:rPr lang="en-US" dirty="0"/>
              <a:t> = water</a:t>
            </a:r>
          </a:p>
          <a:p>
            <a:pPr marL="69850" indent="0">
              <a:buNone/>
            </a:pPr>
            <a:endParaRPr lang="en-US" dirty="0"/>
          </a:p>
          <a:p>
            <a:r>
              <a:rPr lang="en-US" b="1" dirty="0"/>
              <a:t>Hydroelectric</a:t>
            </a:r>
            <a:r>
              <a:rPr lang="en-US" dirty="0"/>
              <a:t> = electricity generated from the motion of water</a:t>
            </a:r>
          </a:p>
        </p:txBody>
      </p:sp>
    </p:spTree>
    <p:extLst>
      <p:ext uri="{BB962C8B-B14F-4D97-AF65-F5344CB8AC3E}">
        <p14:creationId xmlns:p14="http://schemas.microsoft.com/office/powerpoint/2010/main" val="3115681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3F6999-977F-FE29-1627-3B4AF942947B}"/>
              </a:ext>
            </a:extLst>
          </p:cNvPr>
          <p:cNvGrpSpPr/>
          <p:nvPr/>
        </p:nvGrpSpPr>
        <p:grpSpPr>
          <a:xfrm>
            <a:off x="2404425" y="2521225"/>
            <a:ext cx="7383150" cy="1815550"/>
            <a:chOff x="2373865" y="2637071"/>
            <a:chExt cx="7383150" cy="1815550"/>
          </a:xfrm>
        </p:grpSpPr>
        <p:pic>
          <p:nvPicPr>
            <p:cNvPr id="3" name="Picture 2" descr="A water flowing into a reservoir&#10;&#10;Description automatically generated">
              <a:extLst>
                <a:ext uri="{FF2B5EF4-FFF2-40B4-BE49-F238E27FC236}">
                  <a16:creationId xmlns:a16="http://schemas.microsoft.com/office/drawing/2014/main" id="{D7D66B50-1A88-1B45-F10A-44139A59D5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73865" y="2637071"/>
              <a:ext cx="2347694" cy="1815550"/>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descr="A cartoon of a dam&#10;&#10;Description automatically generated">
              <a:extLst>
                <a:ext uri="{FF2B5EF4-FFF2-40B4-BE49-F238E27FC236}">
                  <a16:creationId xmlns:a16="http://schemas.microsoft.com/office/drawing/2014/main" id="{8EAC47AD-9B02-AAF7-4E15-B131D2B6CD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1593" y="2637071"/>
              <a:ext cx="2347694" cy="1815550"/>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descr="A cartoon of a pipe with fish in it&#10;&#10;Description automatically generated">
              <a:extLst>
                <a:ext uri="{FF2B5EF4-FFF2-40B4-BE49-F238E27FC236}">
                  <a16:creationId xmlns:a16="http://schemas.microsoft.com/office/drawing/2014/main" id="{E2876B6E-4D1F-F2C7-0468-63FE46437A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321" y="2637071"/>
              <a:ext cx="2347694" cy="1815550"/>
            </a:xfrm>
            <a:prstGeom prst="rect">
              <a:avLst/>
            </a:prstGeom>
            <a:ln w="127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279760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E18CBA-5885-2D41-C1E6-E18956AFAD04}"/>
              </a:ext>
            </a:extLst>
          </p:cNvPr>
          <p:cNvGrpSpPr/>
          <p:nvPr/>
        </p:nvGrpSpPr>
        <p:grpSpPr>
          <a:xfrm>
            <a:off x="4935564" y="2330454"/>
            <a:ext cx="4808040" cy="2197092"/>
            <a:chOff x="4989353" y="2204523"/>
            <a:chExt cx="4808040" cy="2197092"/>
          </a:xfrm>
        </p:grpSpPr>
        <p:pic>
          <p:nvPicPr>
            <p:cNvPr id="7" name="Picture 6" descr="A diagram of a shaft&#10;&#10;Description automatically generated">
              <a:extLst>
                <a:ext uri="{FF2B5EF4-FFF2-40B4-BE49-F238E27FC236}">
                  <a16:creationId xmlns:a16="http://schemas.microsoft.com/office/drawing/2014/main" id="{605E2FF6-C8E3-9718-438A-D77CDC8D40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9353" y="2204523"/>
              <a:ext cx="2320872" cy="2197092"/>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A close-up of a generator&#10;&#10;Description automatically generated">
              <a:extLst>
                <a:ext uri="{FF2B5EF4-FFF2-40B4-BE49-F238E27FC236}">
                  <a16:creationId xmlns:a16="http://schemas.microsoft.com/office/drawing/2014/main" id="{348099EA-9F68-CDBE-15A3-C6B9F9BAA7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6521" y="2405665"/>
              <a:ext cx="2320872" cy="1794808"/>
            </a:xfrm>
            <a:prstGeom prst="rect">
              <a:avLst/>
            </a:prstGeom>
            <a:ln w="12700">
              <a:solidFill>
                <a:schemeClr val="tx1"/>
              </a:solidFill>
            </a:ln>
            <a:effectLst>
              <a:outerShdw blurRad="50800" dist="38100" dir="2700000" algn="tl" rotWithShape="0">
                <a:prstClr val="black">
                  <a:alpha val="40000"/>
                </a:prstClr>
              </a:outerShdw>
            </a:effectLst>
          </p:spPr>
        </p:pic>
      </p:grpSp>
      <p:pic>
        <p:nvPicPr>
          <p:cNvPr id="2" name="Picture 1" descr="A close-up of a fan&#10;&#10;Description automatically generated">
            <a:extLst>
              <a:ext uri="{FF2B5EF4-FFF2-40B4-BE49-F238E27FC236}">
                <a16:creationId xmlns:a16="http://schemas.microsoft.com/office/drawing/2014/main" id="{12ACA824-8A8D-F788-511E-636627F09154}"/>
              </a:ext>
            </a:extLst>
          </p:cNvPr>
          <p:cNvPicPr>
            <a:picLocks noChangeAspect="1"/>
          </p:cNvPicPr>
          <p:nvPr/>
        </p:nvPicPr>
        <p:blipFill>
          <a:blip r:embed="rId5"/>
          <a:stretch>
            <a:fillRect/>
          </a:stretch>
        </p:blipFill>
        <p:spPr>
          <a:xfrm>
            <a:off x="2448396" y="2531596"/>
            <a:ext cx="2320872" cy="179480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536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53868B7-C40B-DDDC-5977-CA69A3612F89}"/>
              </a:ext>
            </a:extLst>
          </p:cNvPr>
          <p:cNvGrpSpPr/>
          <p:nvPr/>
        </p:nvGrpSpPr>
        <p:grpSpPr>
          <a:xfrm>
            <a:off x="2269955" y="2394658"/>
            <a:ext cx="7546397" cy="1839718"/>
            <a:chOff x="2269955" y="2394658"/>
            <a:chExt cx="7546397" cy="1839718"/>
          </a:xfrm>
        </p:grpSpPr>
        <p:pic>
          <p:nvPicPr>
            <p:cNvPr id="3" name="Picture 2" descr="A diagram of a transformer&#10;&#10;Description automatically generated">
              <a:extLst>
                <a:ext uri="{FF2B5EF4-FFF2-40B4-BE49-F238E27FC236}">
                  <a16:creationId xmlns:a16="http://schemas.microsoft.com/office/drawing/2014/main" id="{50D6DA31-0B62-CCF4-3C2D-495B32BC00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9955" y="2394658"/>
              <a:ext cx="2378945" cy="1839718"/>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descr="A transmission lines with text&#10;&#10;Description automatically generated">
              <a:extLst>
                <a:ext uri="{FF2B5EF4-FFF2-40B4-BE49-F238E27FC236}">
                  <a16:creationId xmlns:a16="http://schemas.microsoft.com/office/drawing/2014/main" id="{54A3E719-FE3C-8E89-5F03-5564EDF588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53681" y="2394658"/>
              <a:ext cx="2378945" cy="1839718"/>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descr="A diagram of a substation&#10;&#10;Description automatically generated">
              <a:extLst>
                <a:ext uri="{FF2B5EF4-FFF2-40B4-BE49-F238E27FC236}">
                  <a16:creationId xmlns:a16="http://schemas.microsoft.com/office/drawing/2014/main" id="{A7C9D822-542D-38FA-4212-A844514055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37407" y="2394658"/>
              <a:ext cx="2378945" cy="1839718"/>
            </a:xfrm>
            <a:prstGeom prst="rect">
              <a:avLst/>
            </a:prstGeom>
            <a:ln w="127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63011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shot of a power line&#10;&#10;Description automatically generated">
            <a:extLst>
              <a:ext uri="{FF2B5EF4-FFF2-40B4-BE49-F238E27FC236}">
                <a16:creationId xmlns:a16="http://schemas.microsoft.com/office/drawing/2014/main" id="{FCE9AA12-9422-917B-C8F4-D47EDAF4AB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2483" y="2492012"/>
            <a:ext cx="2423243" cy="1873975"/>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descr="A power line with power lines&#10;&#10;Description automatically generated">
            <a:extLst>
              <a:ext uri="{FF2B5EF4-FFF2-40B4-BE49-F238E27FC236}">
                <a16:creationId xmlns:a16="http://schemas.microsoft.com/office/drawing/2014/main" id="{86097DD6-AC50-0B95-D99A-CF5F836AC9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7126" y="2492012"/>
            <a:ext cx="2423243" cy="1873975"/>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descr="A house wire connected to a house&#10;&#10;Description automatically generated">
            <a:extLst>
              <a:ext uri="{FF2B5EF4-FFF2-40B4-BE49-F238E27FC236}">
                <a16:creationId xmlns:a16="http://schemas.microsoft.com/office/drawing/2014/main" id="{81126B0C-4F70-6838-976B-073D9F39FD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9662" y="2492012"/>
            <a:ext cx="2423243" cy="187397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0997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n outlet&#10;&#10;Description automatically generated">
            <a:extLst>
              <a:ext uri="{FF2B5EF4-FFF2-40B4-BE49-F238E27FC236}">
                <a16:creationId xmlns:a16="http://schemas.microsoft.com/office/drawing/2014/main" id="{40E86CCD-7C69-5EFF-7015-836BD8946C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4036" y="2511840"/>
            <a:ext cx="2371964" cy="1834319"/>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descr="A yellow lamp with a yellow shade&#10;&#10;Description automatically generated">
            <a:extLst>
              <a:ext uri="{FF2B5EF4-FFF2-40B4-BE49-F238E27FC236}">
                <a16:creationId xmlns:a16="http://schemas.microsoft.com/office/drawing/2014/main" id="{EBE40A9A-5EBA-C0BE-E634-BF1D00A206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9806" y="2511840"/>
            <a:ext cx="2371964" cy="183431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610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2E6A-33CA-D7EC-5196-108A30ECBB06}"/>
              </a:ext>
            </a:extLst>
          </p:cNvPr>
          <p:cNvSpPr>
            <a:spLocks noGrp="1"/>
          </p:cNvSpPr>
          <p:nvPr>
            <p:ph type="title"/>
          </p:nvPr>
        </p:nvSpPr>
        <p:spPr>
          <a:xfrm>
            <a:off x="2269850" y="1316127"/>
            <a:ext cx="7894322" cy="1662953"/>
          </a:xfrm>
        </p:spPr>
        <p:txBody>
          <a:bodyPr/>
          <a:lstStyle/>
          <a:p>
            <a:pPr>
              <a:lnSpc>
                <a:spcPts val="4500"/>
              </a:lnSpc>
            </a:pPr>
            <a:r>
              <a:rPr lang="en-US" sz="3200" dirty="0"/>
              <a:t>What is the name of the part in the system where motion energy is transformed into electrical energy?</a:t>
            </a:r>
          </a:p>
        </p:txBody>
      </p:sp>
      <p:pic>
        <p:nvPicPr>
          <p:cNvPr id="5" name="Content Placeholder 4">
            <a:extLst>
              <a:ext uri="{FF2B5EF4-FFF2-40B4-BE49-F238E27FC236}">
                <a16:creationId xmlns:a16="http://schemas.microsoft.com/office/drawing/2014/main" id="{B14EABC2-6AED-F12D-8709-DFBED9320480}"/>
              </a:ext>
            </a:extLst>
          </p:cNvPr>
          <p:cNvPicPr>
            <a:picLocks noGrp="1" noChangeAspect="1"/>
          </p:cNvPicPr>
          <p:nvPr>
            <p:ph idx="1"/>
          </p:nvPr>
        </p:nvPicPr>
        <p:blipFill>
          <a:blip r:embed="rId3"/>
          <a:stretch>
            <a:fillRect/>
          </a:stretch>
        </p:blipFill>
        <p:spPr>
          <a:xfrm>
            <a:off x="1595459" y="3190960"/>
            <a:ext cx="4500541" cy="3044825"/>
          </a:xfrm>
        </p:spPr>
      </p:pic>
      <p:sp>
        <p:nvSpPr>
          <p:cNvPr id="6" name="TextBox 5">
            <a:extLst>
              <a:ext uri="{FF2B5EF4-FFF2-40B4-BE49-F238E27FC236}">
                <a16:creationId xmlns:a16="http://schemas.microsoft.com/office/drawing/2014/main" id="{A8359842-E6BD-A023-85EA-F64C70B5FA26}"/>
              </a:ext>
            </a:extLst>
          </p:cNvPr>
          <p:cNvSpPr txBox="1"/>
          <p:nvPr/>
        </p:nvSpPr>
        <p:spPr>
          <a:xfrm>
            <a:off x="6568685" y="3513689"/>
            <a:ext cx="3352861" cy="1815882"/>
          </a:xfrm>
          <a:prstGeom prst="rect">
            <a:avLst/>
          </a:prstGeom>
          <a:noFill/>
        </p:spPr>
        <p:txBody>
          <a:bodyPr wrap="square" rtlCol="0">
            <a:spAutoFit/>
          </a:bodyPr>
          <a:lstStyle/>
          <a:p>
            <a:r>
              <a:rPr lang="en-US" sz="2800" i="1" dirty="0">
                <a:latin typeface="Century Gothic" panose="020B0502020202020204" pitchFamily="34" charset="0"/>
              </a:rPr>
              <a:t>A GENERATOR transforms motion energy into electrical energy.</a:t>
            </a:r>
          </a:p>
        </p:txBody>
      </p:sp>
    </p:spTree>
    <p:extLst>
      <p:ext uri="{BB962C8B-B14F-4D97-AF65-F5344CB8AC3E}">
        <p14:creationId xmlns:p14="http://schemas.microsoft.com/office/powerpoint/2010/main" val="229650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7F7F20-8C76-B66B-9798-6059412BA534}"/>
              </a:ext>
            </a:extLst>
          </p:cNvPr>
          <p:cNvSpPr>
            <a:spLocks noGrp="1"/>
          </p:cNvSpPr>
          <p:nvPr>
            <p:ph type="title"/>
          </p:nvPr>
        </p:nvSpPr>
        <p:spPr/>
        <p:txBody>
          <a:bodyPr anchor="ctr">
            <a:normAutofit/>
          </a:bodyPr>
          <a:lstStyle/>
          <a:p>
            <a:r>
              <a:rPr lang="en-US" dirty="0"/>
              <a:t>Careers in Hydropower</a:t>
            </a:r>
          </a:p>
        </p:txBody>
      </p:sp>
      <p:sp>
        <p:nvSpPr>
          <p:cNvPr id="23" name="Content Placeholder 3">
            <a:extLst>
              <a:ext uri="{FF2B5EF4-FFF2-40B4-BE49-F238E27FC236}">
                <a16:creationId xmlns:a16="http://schemas.microsoft.com/office/drawing/2014/main" id="{5B11DF33-5ACC-CE18-7BD7-DC4BBE6450E5}"/>
              </a:ext>
            </a:extLst>
          </p:cNvPr>
          <p:cNvSpPr>
            <a:spLocks noGrp="1"/>
          </p:cNvSpPr>
          <p:nvPr>
            <p:ph sz="quarter" idx="13"/>
          </p:nvPr>
        </p:nvSpPr>
        <p:spPr>
          <a:xfrm>
            <a:off x="2168542" y="1908048"/>
            <a:ext cx="3817731" cy="4261432"/>
          </a:xfrm>
        </p:spPr>
        <p:txBody>
          <a:bodyPr>
            <a:noAutofit/>
          </a:bodyPr>
          <a:lstStyle/>
          <a:p>
            <a:pPr marL="69850" indent="0">
              <a:buNone/>
            </a:pPr>
            <a:r>
              <a:rPr lang="en-US" sz="2000" dirty="0"/>
              <a:t>Power Scheduler – Civil Engineer – Fish Biologist – Environmental Scientist – Hydrologist – </a:t>
            </a:r>
            <a:r>
              <a:rPr lang="en-US" sz="2000"/>
              <a:t>Lineworker</a:t>
            </a:r>
            <a:r>
              <a:rPr lang="en-US" sz="2000" dirty="0"/>
              <a:t> – Mechanic – Welder – Drill Operator – Attorney – Park Ranger – Compliance Coordinator – Maintenance Machinist – Construction Worker – Equipment Operator – Power Systems Engineer – Power Plant Operator – Terrestrial Biologist…</a:t>
            </a:r>
          </a:p>
        </p:txBody>
      </p:sp>
      <p:pic>
        <p:nvPicPr>
          <p:cNvPr id="7" name="Content Placeholder 6" descr="A person in a hat smiling&#10;&#10;Description automatically generated">
            <a:extLst>
              <a:ext uri="{FF2B5EF4-FFF2-40B4-BE49-F238E27FC236}">
                <a16:creationId xmlns:a16="http://schemas.microsoft.com/office/drawing/2014/main" id="{F7A64323-E8B5-5030-2F56-1D421C855332}"/>
              </a:ext>
            </a:extLst>
          </p:cNvPr>
          <p:cNvPicPr>
            <a:picLocks noGrp="1" noChangeAspect="1"/>
          </p:cNvPicPr>
          <p:nvPr>
            <p:ph sz="quarter" idx="14"/>
          </p:nvPr>
        </p:nvPicPr>
        <p:blipFill>
          <a:blip r:embed="rId2" cstate="print">
            <a:extLst>
              <a:ext uri="{28A0092B-C50C-407E-A947-70E740481C1C}">
                <a14:useLocalDpi xmlns:a14="http://schemas.microsoft.com/office/drawing/2010/main"/>
              </a:ext>
            </a:extLst>
          </a:blip>
          <a:stretch>
            <a:fillRect/>
          </a:stretch>
        </p:blipFill>
        <p:spPr>
          <a:xfrm>
            <a:off x="5917588" y="4949952"/>
            <a:ext cx="1828800" cy="1219528"/>
          </a:xfrm>
        </p:spPr>
      </p:pic>
      <p:pic>
        <p:nvPicPr>
          <p:cNvPr id="13" name="Picture 12" descr="A person walking in a tunnel&#10;&#10;Description automatically generated">
            <a:extLst>
              <a:ext uri="{FF2B5EF4-FFF2-40B4-BE49-F238E27FC236}">
                <a16:creationId xmlns:a16="http://schemas.microsoft.com/office/drawing/2014/main" id="{C2C6594A-65A3-03E4-92CA-EC72266029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86099" y="3503822"/>
            <a:ext cx="1737360" cy="1158553"/>
          </a:xfrm>
          <a:prstGeom prst="rect">
            <a:avLst/>
          </a:prstGeom>
        </p:spPr>
      </p:pic>
      <p:pic>
        <p:nvPicPr>
          <p:cNvPr id="17" name="Picture 16" descr="A group of people climbing a power line&#10;&#10;Description automatically generated">
            <a:extLst>
              <a:ext uri="{FF2B5EF4-FFF2-40B4-BE49-F238E27FC236}">
                <a16:creationId xmlns:a16="http://schemas.microsoft.com/office/drawing/2014/main" id="{93EF4C70-4A85-0849-6FE8-2EE9EB9B71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32465" y="1739178"/>
            <a:ext cx="2194560" cy="1463434"/>
          </a:xfrm>
          <a:prstGeom prst="ellipse">
            <a:avLst/>
          </a:prstGeom>
        </p:spPr>
      </p:pic>
      <p:pic>
        <p:nvPicPr>
          <p:cNvPr id="22" name="Picture 21" descr="A person standing in a garden&#10;&#10;Description automatically generated">
            <a:extLst>
              <a:ext uri="{FF2B5EF4-FFF2-40B4-BE49-F238E27FC236}">
                <a16:creationId xmlns:a16="http://schemas.microsoft.com/office/drawing/2014/main" id="{56CA95ED-F87B-6F1B-C543-D349BAD243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92022" y="3189901"/>
            <a:ext cx="2286000" cy="1523855"/>
          </a:xfrm>
          <a:prstGeom prst="ellipse">
            <a:avLst/>
          </a:prstGeom>
        </p:spPr>
      </p:pic>
      <p:pic>
        <p:nvPicPr>
          <p:cNvPr id="26" name="Picture 25" descr="A person in a life jacket on a boat&#10;&#10;Description automatically generated">
            <a:extLst>
              <a:ext uri="{FF2B5EF4-FFF2-40B4-BE49-F238E27FC236}">
                <a16:creationId xmlns:a16="http://schemas.microsoft.com/office/drawing/2014/main" id="{3FD5AA72-2CC2-96E4-2402-1445A67759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83772" y="4765136"/>
            <a:ext cx="2194560" cy="1463040"/>
          </a:xfrm>
          <a:prstGeom prst="ellipse">
            <a:avLst/>
          </a:prstGeom>
        </p:spPr>
      </p:pic>
      <p:pic>
        <p:nvPicPr>
          <p:cNvPr id="28" name="Picture 27" descr="A person in a hard hat standing next to a pipe&#10;&#10;Description automatically generated">
            <a:extLst>
              <a:ext uri="{FF2B5EF4-FFF2-40B4-BE49-F238E27FC236}">
                <a16:creationId xmlns:a16="http://schemas.microsoft.com/office/drawing/2014/main" id="{F4B87B9E-A43F-6191-5848-DEA1C6EEB8B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17589" y="1891775"/>
            <a:ext cx="1737360" cy="1158240"/>
          </a:xfrm>
          <a:prstGeom prst="rect">
            <a:avLst/>
          </a:prstGeom>
        </p:spPr>
      </p:pic>
    </p:spTree>
    <p:extLst>
      <p:ext uri="{BB962C8B-B14F-4D97-AF65-F5344CB8AC3E}">
        <p14:creationId xmlns:p14="http://schemas.microsoft.com/office/powerpoint/2010/main" val="2710300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EC72-42B9-F193-F5CF-002377704486}"/>
              </a:ext>
            </a:extLst>
          </p:cNvPr>
          <p:cNvSpPr>
            <a:spLocks noGrp="1"/>
          </p:cNvSpPr>
          <p:nvPr>
            <p:ph type="title"/>
          </p:nvPr>
        </p:nvSpPr>
        <p:spPr>
          <a:xfrm>
            <a:off x="2201030" y="1175497"/>
            <a:ext cx="7766127" cy="1434353"/>
          </a:xfrm>
        </p:spPr>
        <p:txBody>
          <a:bodyPr/>
          <a:lstStyle/>
          <a:p>
            <a:r>
              <a:rPr lang="en-US" dirty="0"/>
              <a:t>Next time you plug something in…</a:t>
            </a:r>
          </a:p>
        </p:txBody>
      </p:sp>
      <p:pic>
        <p:nvPicPr>
          <p:cNvPr id="5" name="Content Placeholder 4" descr="A close-up of a white outlet&#10;&#10;Description automatically generated">
            <a:extLst>
              <a:ext uri="{FF2B5EF4-FFF2-40B4-BE49-F238E27FC236}">
                <a16:creationId xmlns:a16="http://schemas.microsoft.com/office/drawing/2014/main" id="{CCFFC2AD-CD67-BAAE-99A7-BAE9363168E2}"/>
              </a:ext>
            </a:extLst>
          </p:cNvPr>
          <p:cNvPicPr>
            <a:picLocks noGrp="1" noChangeAspect="1"/>
          </p:cNvPicPr>
          <p:nvPr>
            <p:ph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112544" y="2819401"/>
            <a:ext cx="1943100" cy="2857500"/>
          </a:xfrm>
        </p:spPr>
      </p:pic>
    </p:spTree>
    <p:extLst>
      <p:ext uri="{BB962C8B-B14F-4D97-AF65-F5344CB8AC3E}">
        <p14:creationId xmlns:p14="http://schemas.microsoft.com/office/powerpoint/2010/main" val="182249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E355-F5BE-404D-87A5-48457A95CED7}"/>
              </a:ext>
            </a:extLst>
          </p:cNvPr>
          <p:cNvSpPr>
            <a:spLocks noGrp="1"/>
          </p:cNvSpPr>
          <p:nvPr>
            <p:ph type="title"/>
          </p:nvPr>
        </p:nvSpPr>
        <p:spPr>
          <a:xfrm>
            <a:off x="1391320" y="1050711"/>
            <a:ext cx="9366325" cy="1143000"/>
          </a:xfrm>
        </p:spPr>
        <p:txBody>
          <a:bodyPr/>
          <a:lstStyle/>
          <a:p>
            <a:r>
              <a:rPr lang="en-US" dirty="0"/>
              <a:t>Hydropower is RENEWABLE</a:t>
            </a:r>
          </a:p>
        </p:txBody>
      </p:sp>
      <p:sp>
        <p:nvSpPr>
          <p:cNvPr id="3" name="Content Placeholder 2">
            <a:extLst>
              <a:ext uri="{FF2B5EF4-FFF2-40B4-BE49-F238E27FC236}">
                <a16:creationId xmlns:a16="http://schemas.microsoft.com/office/drawing/2014/main" id="{EFF18CB4-9101-4215-97E0-B39F83BFCC7A}"/>
              </a:ext>
            </a:extLst>
          </p:cNvPr>
          <p:cNvSpPr>
            <a:spLocks noGrp="1"/>
          </p:cNvSpPr>
          <p:nvPr>
            <p:ph idx="1"/>
          </p:nvPr>
        </p:nvSpPr>
        <p:spPr>
          <a:xfrm>
            <a:off x="1391323" y="1819033"/>
            <a:ext cx="9378277" cy="3810000"/>
          </a:xfrm>
        </p:spPr>
        <p:txBody>
          <a:bodyPr/>
          <a:lstStyle/>
          <a:p>
            <a:endParaRPr lang="en-US" sz="2400" b="1" u="sng" dirty="0">
              <a:solidFill>
                <a:srgbClr val="00B050"/>
              </a:solidFill>
              <a:latin typeface="Century Gothic" panose="020B0502020202020204" pitchFamily="34" charset="0"/>
            </a:endParaRPr>
          </a:p>
          <a:p>
            <a:r>
              <a:rPr lang="en-US" sz="2400" b="1" u="sng" dirty="0">
                <a:solidFill>
                  <a:srgbClr val="00B050"/>
                </a:solidFill>
                <a:latin typeface="Century Gothic" panose="020B0502020202020204" pitchFamily="34" charset="0"/>
              </a:rPr>
              <a:t>Renewable</a:t>
            </a:r>
            <a:r>
              <a:rPr lang="en-US" sz="2400" b="1" dirty="0">
                <a:solidFill>
                  <a:srgbClr val="00B050"/>
                </a:solidFill>
                <a:latin typeface="Century Gothic" panose="020B0502020202020204" pitchFamily="34" charset="0"/>
              </a:rPr>
              <a:t>: means that you can harness something from the Earth that never gets used up or taken away.</a:t>
            </a:r>
          </a:p>
          <a:p>
            <a:pPr marL="69850" indent="0">
              <a:buNone/>
            </a:pPr>
            <a:endParaRPr lang="en-US" dirty="0"/>
          </a:p>
        </p:txBody>
      </p:sp>
      <p:pic>
        <p:nvPicPr>
          <p:cNvPr id="5" name="Picture 4" descr="A diagram of water cycle&#10;&#10;Description automatically generated">
            <a:extLst>
              <a:ext uri="{FF2B5EF4-FFF2-40B4-BE49-F238E27FC236}">
                <a16:creationId xmlns:a16="http://schemas.microsoft.com/office/drawing/2014/main" id="{C24A9F80-45E0-430A-A19D-8D8C6D7EBB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1800" y="3179468"/>
            <a:ext cx="5589224" cy="2969644"/>
          </a:xfrm>
          <a:prstGeom prst="rect">
            <a:avLst/>
          </a:prstGeom>
        </p:spPr>
      </p:pic>
    </p:spTree>
    <p:extLst>
      <p:ext uri="{BB962C8B-B14F-4D97-AF65-F5344CB8AC3E}">
        <p14:creationId xmlns:p14="http://schemas.microsoft.com/office/powerpoint/2010/main" val="244301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pie chart&#10;&#10;Description automatically generated">
            <a:extLst>
              <a:ext uri="{FF2B5EF4-FFF2-40B4-BE49-F238E27FC236}">
                <a16:creationId xmlns:a16="http://schemas.microsoft.com/office/drawing/2014/main" id="{8732BF69-769F-49E5-A1E2-77E1821337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4282" y="1033572"/>
            <a:ext cx="7723436" cy="5120640"/>
          </a:xfrm>
          <a:prstGeom prst="rect">
            <a:avLst/>
          </a:prstGeom>
        </p:spPr>
      </p:pic>
    </p:spTree>
    <p:extLst>
      <p:ext uri="{BB962C8B-B14F-4D97-AF65-F5344CB8AC3E}">
        <p14:creationId xmlns:p14="http://schemas.microsoft.com/office/powerpoint/2010/main" val="2569864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C388C74C-9DF3-4C02-9C4D-5E86E7A7D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5473" y="865682"/>
            <a:ext cx="8021054" cy="5486400"/>
          </a:xfrm>
          <a:prstGeom prst="rect">
            <a:avLst/>
          </a:prstGeom>
        </p:spPr>
      </p:pic>
    </p:spTree>
    <p:extLst>
      <p:ext uri="{BB962C8B-B14F-4D97-AF65-F5344CB8AC3E}">
        <p14:creationId xmlns:p14="http://schemas.microsoft.com/office/powerpoint/2010/main" val="134835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pie chart&#10;&#10;Description automatically generated">
            <a:extLst>
              <a:ext uri="{FF2B5EF4-FFF2-40B4-BE49-F238E27FC236}">
                <a16:creationId xmlns:a16="http://schemas.microsoft.com/office/drawing/2014/main" id="{743D106B-A7E7-42DB-860C-B0AF26D030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7504" y="765143"/>
            <a:ext cx="4551327" cy="3017520"/>
          </a:xfrm>
          <a:prstGeom prst="rect">
            <a:avLst/>
          </a:prstGeom>
        </p:spPr>
      </p:pic>
      <p:pic>
        <p:nvPicPr>
          <p:cNvPr id="6" name="Picture 5" descr="A picture containing text, businesscard&#10;&#10;Description automatically generated">
            <a:extLst>
              <a:ext uri="{FF2B5EF4-FFF2-40B4-BE49-F238E27FC236}">
                <a16:creationId xmlns:a16="http://schemas.microsoft.com/office/drawing/2014/main" id="{FB652DF7-9F60-4D6F-BACE-43A9203302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69610" y="3200986"/>
            <a:ext cx="4572000" cy="3127248"/>
          </a:xfrm>
          <a:prstGeom prst="rect">
            <a:avLst/>
          </a:prstGeom>
        </p:spPr>
      </p:pic>
    </p:spTree>
    <p:extLst>
      <p:ext uri="{BB962C8B-B14F-4D97-AF65-F5344CB8AC3E}">
        <p14:creationId xmlns:p14="http://schemas.microsoft.com/office/powerpoint/2010/main" val="354595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AE63-ECD3-08F3-D7DD-DE1C592F8E17}"/>
              </a:ext>
            </a:extLst>
          </p:cNvPr>
          <p:cNvSpPr>
            <a:spLocks noGrp="1"/>
          </p:cNvSpPr>
          <p:nvPr>
            <p:ph type="title"/>
          </p:nvPr>
        </p:nvSpPr>
        <p:spPr>
          <a:xfrm>
            <a:off x="1391320" y="1224483"/>
            <a:ext cx="9366325" cy="1143000"/>
          </a:xfrm>
        </p:spPr>
        <p:txBody>
          <a:bodyPr/>
          <a:lstStyle/>
          <a:p>
            <a:r>
              <a:rPr lang="en-US" dirty="0"/>
              <a:t>Cards</a:t>
            </a:r>
          </a:p>
        </p:txBody>
      </p:sp>
      <p:sp>
        <p:nvSpPr>
          <p:cNvPr id="3" name="Content Placeholder 2">
            <a:extLst>
              <a:ext uri="{FF2B5EF4-FFF2-40B4-BE49-F238E27FC236}">
                <a16:creationId xmlns:a16="http://schemas.microsoft.com/office/drawing/2014/main" id="{CB12F01B-03B1-87CF-57E9-8610E8160A8A}"/>
              </a:ext>
            </a:extLst>
          </p:cNvPr>
          <p:cNvSpPr>
            <a:spLocks noGrp="1"/>
          </p:cNvSpPr>
          <p:nvPr>
            <p:ph idx="1"/>
          </p:nvPr>
        </p:nvSpPr>
        <p:spPr>
          <a:xfrm>
            <a:off x="1454281" y="2897513"/>
            <a:ext cx="9283438" cy="3679633"/>
          </a:xfrm>
        </p:spPr>
        <p:txBody>
          <a:bodyPr/>
          <a:lstStyle/>
          <a:p>
            <a:r>
              <a:rPr lang="en-US" dirty="0"/>
              <a:t>Put the cards for the Journey of Hydropower in order the best you can.</a:t>
            </a:r>
          </a:p>
          <a:p>
            <a:pPr marL="69850" indent="0">
              <a:buNone/>
            </a:pPr>
            <a:endParaRPr lang="en-US" sz="1400" dirty="0"/>
          </a:p>
          <a:p>
            <a:pPr marL="69850" indent="0">
              <a:buNone/>
            </a:pPr>
            <a:r>
              <a:rPr lang="en-US" i="1" dirty="0"/>
              <a:t>HINT: Use clues from the pictures to group cards that look like they go together.</a:t>
            </a:r>
          </a:p>
        </p:txBody>
      </p:sp>
      <p:pic>
        <p:nvPicPr>
          <p:cNvPr id="4" name="Picture 3">
            <a:extLst>
              <a:ext uri="{FF2B5EF4-FFF2-40B4-BE49-F238E27FC236}">
                <a16:creationId xmlns:a16="http://schemas.microsoft.com/office/drawing/2014/main" id="{EDD5AD2F-D844-C577-7239-67265CD0945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20393418">
            <a:off x="912480" y="1532527"/>
            <a:ext cx="1437007" cy="1111284"/>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860AABF-1A76-6B2E-18CF-17EDCCB9784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0452638">
            <a:off x="9687916" y="1632590"/>
            <a:ext cx="1525681" cy="117986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8AC4E6E-F8FA-321C-BB2A-D9CF486B75F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978133">
            <a:off x="7311083" y="1395681"/>
            <a:ext cx="1480019" cy="1144546"/>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F739530-55A2-6044-30BF-9C4CBD69247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21055514">
            <a:off x="3398263" y="1482137"/>
            <a:ext cx="1379519" cy="1066826"/>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58AA062-06F4-3C27-0D55-6B75226A212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546091">
            <a:off x="2292188" y="828545"/>
            <a:ext cx="1397571" cy="1080788"/>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0078FEB-67EC-9FE3-5CB6-408450034A8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21308357">
            <a:off x="8499609" y="820963"/>
            <a:ext cx="1433937" cy="110891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521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100E-1ADB-4936-899D-2CA7A8796EFD}"/>
              </a:ext>
            </a:extLst>
          </p:cNvPr>
          <p:cNvSpPr>
            <a:spLocks noGrp="1"/>
          </p:cNvSpPr>
          <p:nvPr>
            <p:ph type="title"/>
          </p:nvPr>
        </p:nvSpPr>
        <p:spPr>
          <a:xfrm>
            <a:off x="618565" y="838200"/>
            <a:ext cx="10932459" cy="1143000"/>
          </a:xfrm>
        </p:spPr>
        <p:txBody>
          <a:bodyPr/>
          <a:lstStyle/>
          <a:p>
            <a:r>
              <a:rPr lang="en-US" dirty="0"/>
              <a:t>Snow in the Mountains</a:t>
            </a:r>
          </a:p>
        </p:txBody>
      </p:sp>
      <p:pic>
        <p:nvPicPr>
          <p:cNvPr id="7" name="Content Placeholder 6">
            <a:extLst>
              <a:ext uri="{FF2B5EF4-FFF2-40B4-BE49-F238E27FC236}">
                <a16:creationId xmlns:a16="http://schemas.microsoft.com/office/drawing/2014/main" id="{6D4718FC-B977-4A2E-9CAA-8A392C148EC7}"/>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rcRect/>
          <a:stretch/>
        </p:blipFill>
        <p:spPr>
          <a:xfrm>
            <a:off x="1890759" y="2118361"/>
            <a:ext cx="4194035" cy="3825239"/>
          </a:xfrm>
        </p:spPr>
      </p:pic>
      <p:pic>
        <p:nvPicPr>
          <p:cNvPr id="9" name="Content Placeholder 8">
            <a:extLst>
              <a:ext uri="{FF2B5EF4-FFF2-40B4-BE49-F238E27FC236}">
                <a16:creationId xmlns:a16="http://schemas.microsoft.com/office/drawing/2014/main" id="{1E4F0981-E0F2-4775-828F-8DF65C907CA9}"/>
              </a:ext>
            </a:extLst>
          </p:cNvPr>
          <p:cNvPicPr>
            <a:picLocks noGrp="1" noChangeAspect="1"/>
          </p:cNvPicPr>
          <p:nvPr>
            <p:ph sz="quarter" idx="14"/>
          </p:nvPr>
        </p:nvPicPr>
        <p:blipFill>
          <a:blip r:embed="rId4">
            <a:extLst>
              <a:ext uri="{28A0092B-C50C-407E-A947-70E740481C1C}">
                <a14:useLocalDpi xmlns:a14="http://schemas.microsoft.com/office/drawing/2010/main"/>
              </a:ext>
            </a:extLst>
          </a:blip>
          <a:srcRect/>
          <a:stretch/>
        </p:blipFill>
        <p:spPr>
          <a:xfrm>
            <a:off x="6492932" y="2560922"/>
            <a:ext cx="4194035" cy="2786734"/>
          </a:xfrm>
        </p:spPr>
      </p:pic>
    </p:spTree>
    <p:extLst>
      <p:ext uri="{BB962C8B-B14F-4D97-AF65-F5344CB8AC3E}">
        <p14:creationId xmlns:p14="http://schemas.microsoft.com/office/powerpoint/2010/main" val="26242231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3572</TotalTime>
  <Words>1403</Words>
  <Application>Microsoft Office PowerPoint</Application>
  <PresentationFormat>Widescreen</PresentationFormat>
  <Paragraphs>101</Paragraphs>
  <Slides>37</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Century Gothic</vt:lpstr>
      <vt:lpstr>Courier New</vt:lpstr>
      <vt:lpstr>Segoe UI</vt:lpstr>
      <vt:lpstr>Wingdings 2</vt:lpstr>
      <vt:lpstr>Austin</vt:lpstr>
      <vt:lpstr>The Journey of Hydropower in Snohomish County</vt:lpstr>
      <vt:lpstr>Learning Targets</vt:lpstr>
      <vt:lpstr>Hydroelectric</vt:lpstr>
      <vt:lpstr>Hydropower is RENEWABLE</vt:lpstr>
      <vt:lpstr>PowerPoint Presentation</vt:lpstr>
      <vt:lpstr>PowerPoint Presentation</vt:lpstr>
      <vt:lpstr>PowerPoint Presentation</vt:lpstr>
      <vt:lpstr>Cards</vt:lpstr>
      <vt:lpstr>Snow in the Mountains</vt:lpstr>
      <vt:lpstr>Rain </vt:lpstr>
      <vt:lpstr>Sultan River</vt:lpstr>
      <vt:lpstr>Spada Lake Reservoir</vt:lpstr>
      <vt:lpstr>Spada Lake Reservoir</vt:lpstr>
      <vt:lpstr>  Culmback Dam  </vt:lpstr>
      <vt:lpstr>Penstock</vt:lpstr>
      <vt:lpstr>The Jackson Penstock  Diameter Demo</vt:lpstr>
      <vt:lpstr>Turbine</vt:lpstr>
      <vt:lpstr>Shaft &amp; Generator</vt:lpstr>
      <vt:lpstr>Transformer</vt:lpstr>
      <vt:lpstr>Transmission Lines</vt:lpstr>
      <vt:lpstr>Substation</vt:lpstr>
      <vt:lpstr>PowerPoint Presentation</vt:lpstr>
      <vt:lpstr>Distribution Lines </vt:lpstr>
      <vt:lpstr>Pole or Padmount Transformers</vt:lpstr>
      <vt:lpstr>House Wires</vt:lpstr>
      <vt:lpstr>Outlet</vt:lpstr>
      <vt:lpstr>Light</vt:lpstr>
      <vt:lpstr>Cards</vt:lpstr>
      <vt:lpstr>PowerPoint Presentation</vt:lpstr>
      <vt:lpstr>PowerPoint Presentation</vt:lpstr>
      <vt:lpstr>PowerPoint Presentation</vt:lpstr>
      <vt:lpstr>PowerPoint Presentation</vt:lpstr>
      <vt:lpstr>PowerPoint Presentation</vt:lpstr>
      <vt:lpstr>PowerPoint Presentation</vt:lpstr>
      <vt:lpstr>What is the name of the part in the system where motion energy is transformed into electrical energy?</vt:lpstr>
      <vt:lpstr>Careers in Hydropower</vt:lpstr>
      <vt:lpstr>Next time you plug something 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of Hydropower in  Snohomish County</dc:title>
  <dc:creator>Lamarca, Jenni</dc:creator>
  <cp:lastModifiedBy>Herbst, Heather</cp:lastModifiedBy>
  <cp:revision>88</cp:revision>
  <dcterms:created xsi:type="dcterms:W3CDTF">2021-01-14T22:19:08Z</dcterms:created>
  <dcterms:modified xsi:type="dcterms:W3CDTF">2024-01-09T19:58:42Z</dcterms:modified>
</cp:coreProperties>
</file>