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9.xml" ContentType="application/vnd.openxmlformats-officedocument.presentationml.slideLayout+xml"/>
  <Override PartName="/ppt/theme/themeOverride1.xml" ContentType="application/vnd.openxmlformats-officedocument.themeOverrid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3.xml" ContentType="application/vnd.openxmlformats-officedocument.themeOverride+xml"/>
  <Override PartName="/ppt/theme/themeOverride2.xml" ContentType="application/vnd.openxmlformats-officedocument.themeOverr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12" r:id="rId2"/>
  </p:sldMasterIdLst>
  <p:notesMasterIdLst>
    <p:notesMasterId r:id="rId24"/>
  </p:notesMasterIdLst>
  <p:sldIdLst>
    <p:sldId id="256" r:id="rId3"/>
    <p:sldId id="483" r:id="rId4"/>
    <p:sldId id="688" r:id="rId5"/>
    <p:sldId id="439" r:id="rId6"/>
    <p:sldId id="444" r:id="rId7"/>
    <p:sldId id="445" r:id="rId8"/>
    <p:sldId id="429" r:id="rId9"/>
    <p:sldId id="481" r:id="rId10"/>
    <p:sldId id="316" r:id="rId11"/>
    <p:sldId id="369" r:id="rId12"/>
    <p:sldId id="479" r:id="rId13"/>
    <p:sldId id="478" r:id="rId14"/>
    <p:sldId id="446" r:id="rId15"/>
    <p:sldId id="480" r:id="rId16"/>
    <p:sldId id="434" r:id="rId17"/>
    <p:sldId id="432" r:id="rId18"/>
    <p:sldId id="431" r:id="rId19"/>
    <p:sldId id="689" r:id="rId20"/>
    <p:sldId id="447" r:id="rId21"/>
    <p:sldId id="477" r:id="rId22"/>
    <p:sldId id="69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204" y="42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BE558-07EF-46A0-A07A-26122F7257DE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46E83-AA52-4731-9E9B-654EB4614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60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Map of the Project</a:t>
            </a:r>
            <a:r>
              <a:rPr lang="en-US" baseline="0" dirty="0"/>
              <a:t> Area - </a:t>
            </a:r>
            <a:r>
              <a:rPr lang="en-US" dirty="0"/>
              <a:t>Orientation to the landscape</a:t>
            </a:r>
          </a:p>
          <a:p>
            <a:r>
              <a:rPr lang="en-US" dirty="0"/>
              <a:t>Area of active fish management: Lower</a:t>
            </a:r>
            <a:r>
              <a:rPr lang="en-US" baseline="0" dirty="0"/>
              <a:t> </a:t>
            </a:r>
            <a:r>
              <a:rPr lang="en-US" dirty="0"/>
              <a:t>16 miles</a:t>
            </a:r>
            <a:r>
              <a:rPr lang="en-US" baseline="0" dirty="0"/>
              <a:t> of the Sultan River, the upstream boundary being defined by a natural barrier and the downstream boundary being the </a:t>
            </a:r>
            <a:r>
              <a:rPr lang="en-US" baseline="0" dirty="0" err="1"/>
              <a:t>Skykomish</a:t>
            </a:r>
            <a:r>
              <a:rPr lang="en-US" baseline="0" dirty="0"/>
              <a:t> River</a:t>
            </a:r>
            <a:endParaRPr lang="en-US" dirty="0"/>
          </a:p>
          <a:p>
            <a:r>
              <a:rPr lang="en-US" baseline="0" dirty="0"/>
              <a:t>Notable Feature: Diversion Dam, barrier to upstream migration, installed at RM 10</a:t>
            </a:r>
          </a:p>
          <a:p>
            <a:r>
              <a:rPr lang="en-US" baseline="0" dirty="0"/>
              <a:t>No storage impoundment in headwaters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28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364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304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227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4" y="3771174"/>
            <a:ext cx="7281545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73802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36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658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968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931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4520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55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603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8670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895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5256" y="1447802"/>
            <a:ext cx="8827957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5256" y="4777380"/>
            <a:ext cx="8827957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27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32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457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999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906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590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439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730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94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2861735"/>
            <a:ext cx="8827956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9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8" y="4800587"/>
            <a:ext cx="8827956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5256" y="685800"/>
            <a:ext cx="8827957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7" y="5367325"/>
            <a:ext cx="882795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8757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6" y="1447800"/>
            <a:ext cx="8827957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3657600"/>
            <a:ext cx="8827957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34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5213" y="1447800"/>
            <a:ext cx="800139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904" y="3771174"/>
            <a:ext cx="7281545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6" y="4350657"/>
            <a:ext cx="8827957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530" y="971253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2921" y="2613787"/>
            <a:ext cx="80212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1910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3124201"/>
            <a:ext cx="88279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256" y="4777381"/>
            <a:ext cx="8827957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6775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113" y="1981200"/>
            <a:ext cx="29476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633" y="2667000"/>
            <a:ext cx="2928112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4672" y="1981200"/>
            <a:ext cx="29370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4116" y="2667000"/>
            <a:ext cx="294756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1981200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6556" y="2667000"/>
            <a:ext cx="2932877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45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633" y="4250949"/>
            <a:ext cx="294081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633" y="2209800"/>
            <a:ext cx="294081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633" y="4827213"/>
            <a:ext cx="294081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90389" y="4250949"/>
            <a:ext cx="29312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90388" y="2209800"/>
            <a:ext cx="293128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9035" y="4827212"/>
            <a:ext cx="29351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6556" y="4250949"/>
            <a:ext cx="29328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6555" y="2209800"/>
            <a:ext cx="2932877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6433" y="4827210"/>
            <a:ext cx="293676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711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404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444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26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6377" y="430215"/>
            <a:ext cx="1753057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633" y="773205"/>
            <a:ext cx="7425083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596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886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35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601" y="2060577"/>
            <a:ext cx="4397484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5967" y="2056093"/>
            <a:ext cx="4397487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795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086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1905000"/>
            <a:ext cx="439748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601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5969" y="1905000"/>
            <a:ext cx="439748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5969" y="2514600"/>
            <a:ext cx="4397484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53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783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15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255" y="1447800"/>
            <a:ext cx="3401949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5863" y="1447800"/>
            <a:ext cx="5197351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129282"/>
            <a:ext cx="3401949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56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208" y="1854192"/>
            <a:ext cx="5094232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51357" y="1143000"/>
            <a:ext cx="320123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5255" y="3657600"/>
            <a:ext cx="5086304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51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834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8399243" y="1676400"/>
            <a:ext cx="37592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7586443" y="-457200"/>
            <a:ext cx="21336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8399243" y="6096000"/>
            <a:ext cx="13208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205317" y="2667000"/>
            <a:ext cx="5588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1119717" y="2895600"/>
            <a:ext cx="31496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10327525" y="0"/>
            <a:ext cx="9144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280" y="452718"/>
            <a:ext cx="940717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600" y="2052925"/>
            <a:ext cx="8948872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8419" y="1790661"/>
            <a:ext cx="990599" cy="30487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21ADC48-195C-43D0-8242-F0E4FBD2FA06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4413" y="3225261"/>
            <a:ext cx="3859795" cy="30488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5242" y="295737"/>
            <a:ext cx="838417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C837-FDD0-4D01-AC69-6E4EE799F3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090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  <p:sldLayoutId id="2147483728" r:id="rId16"/>
    <p:sldLayoutId id="2147483729" r:id="rId17"/>
    <p:sldLayoutId id="2147483730" r:id="rId18"/>
    <p:sldLayoutId id="2147483731" r:id="rId19"/>
    <p:sldLayoutId id="2147483732" r:id="rId20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0.m4a"/><Relationship Id="rId7" Type="http://schemas.openxmlformats.org/officeDocument/2006/relationships/image" Target="../media/image20.png"/><Relationship Id="rId2" Type="http://schemas.microsoft.com/office/2007/relationships/media" Target="../media/media10.m4a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emf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3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39.xml"/><Relationship Id="rId4" Type="http://schemas.openxmlformats.org/officeDocument/2006/relationships/audio" Target="../media/media13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3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39.xml"/><Relationship Id="rId4" Type="http://schemas.openxmlformats.org/officeDocument/2006/relationships/audio" Target="../media/media15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4.emf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8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sdspahr@snopud.com" TargetMode="External"/><Relationship Id="rId2" Type="http://schemas.openxmlformats.org/officeDocument/2006/relationships/hyperlink" Target="mailto:easchneider@snopud.com" TargetMode="Externa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tif"/><Relationship Id="rId5" Type="http://schemas.openxmlformats.org/officeDocument/2006/relationships/image" Target="../media/image8.tif"/><Relationship Id="rId4" Type="http://schemas.openxmlformats.org/officeDocument/2006/relationships/image" Target="../media/image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7.jpeg"/><Relationship Id="rId2" Type="http://schemas.microsoft.com/office/2007/relationships/media" Target="../media/media9.m4a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971800" y="609600"/>
            <a:ext cx="6248400" cy="1066800"/>
          </a:xfrm>
        </p:spPr>
        <p:txBody>
          <a:bodyPr/>
          <a:lstStyle/>
          <a:p>
            <a:pPr algn="ctr"/>
            <a:br>
              <a:rPr lang="en-US" b="1" dirty="0"/>
            </a:br>
            <a:endParaRPr lang="en-US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0" y="4343400"/>
            <a:ext cx="6019800" cy="1771650"/>
          </a:xfrm>
        </p:spPr>
        <p:txBody>
          <a:bodyPr/>
          <a:lstStyle/>
          <a:p>
            <a:endParaRPr lang="en-US" sz="2400" b="1" dirty="0"/>
          </a:p>
          <a:p>
            <a:endParaRPr lang="en-US" b="1" dirty="0"/>
          </a:p>
        </p:txBody>
      </p:sp>
      <p:sp>
        <p:nvSpPr>
          <p:cNvPr id="9220" name="Text Box 8"/>
          <p:cNvSpPr txBox="1">
            <a:spLocks noChangeArrowheads="1"/>
          </p:cNvSpPr>
          <p:nvPr/>
        </p:nvSpPr>
        <p:spPr bwMode="auto">
          <a:xfrm>
            <a:off x="3717926" y="955675"/>
            <a:ext cx="4816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FontTx/>
              <a:buNone/>
            </a:pPr>
            <a:endParaRPr lang="en-US" sz="2400" dirty="0">
              <a:latin typeface="Times New Roman" pitchFamily="18" charset="0"/>
            </a:endParaRPr>
          </a:p>
        </p:txBody>
      </p:sp>
      <p:sp>
        <p:nvSpPr>
          <p:cNvPr id="9221" name="Text Box 9"/>
          <p:cNvSpPr txBox="1">
            <a:spLocks noChangeArrowheads="1"/>
          </p:cNvSpPr>
          <p:nvPr/>
        </p:nvSpPr>
        <p:spPr bwMode="auto">
          <a:xfrm>
            <a:off x="596900" y="3733800"/>
            <a:ext cx="11049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3600" dirty="0"/>
              <a:t>Jackson Project, Dam Safety &amp; EAP Update – Online Training 2025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en-US" sz="2400" dirty="0"/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dirty="0"/>
              <a:t>Narrated By:  Scott Spahr, PE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sz="2400" dirty="0"/>
              <a:t>Manager Generation Engineering</a:t>
            </a:r>
          </a:p>
        </p:txBody>
      </p:sp>
      <p:sp>
        <p:nvSpPr>
          <p:cNvPr id="9222" name="Rectangle 10"/>
          <p:cNvSpPr>
            <a:spLocks noChangeArrowheads="1"/>
          </p:cNvSpPr>
          <p:nvPr/>
        </p:nvSpPr>
        <p:spPr bwMode="auto">
          <a:xfrm>
            <a:off x="2209800" y="304800"/>
            <a:ext cx="7848600" cy="31242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pic>
        <p:nvPicPr>
          <p:cNvPr id="9223" name="Picture 11" descr="jhp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0" y="609600"/>
            <a:ext cx="6858000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22FFAE-48E7-4815-8BDF-00EFA1F2C93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15277"/>
    </mc:Choice>
    <mc:Fallback xmlns="">
      <p:transition spd="slow" advTm="15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4005" y="355601"/>
            <a:ext cx="4545142" cy="5067300"/>
          </a:xfrm>
          <a:prstGeom prst="rect">
            <a:avLst/>
          </a:prstGeom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Culmback Dam</a:t>
            </a:r>
            <a:r>
              <a:rPr lang="en-US"/>
              <a:t>  </a:t>
            </a:r>
            <a:br>
              <a:rPr lang="en-US"/>
            </a:br>
            <a:endParaRPr lang="en-US"/>
          </a:p>
        </p:txBody>
      </p:sp>
      <p:sp>
        <p:nvSpPr>
          <p:cNvPr id="31748" name="Rectangle 3"/>
          <p:cNvSpPr>
            <a:spLocks noGrp="1" noChangeArrowheads="1"/>
          </p:cNvSpPr>
          <p:nvPr>
            <p:ph idx="1"/>
          </p:nvPr>
        </p:nvSpPr>
        <p:spPr>
          <a:xfrm>
            <a:off x="682588" y="3037185"/>
            <a:ext cx="5557215" cy="3657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EAP/SMP Features</a:t>
            </a:r>
            <a:endParaRPr lang="en-US" dirty="0"/>
          </a:p>
          <a:p>
            <a:pPr lvl="1"/>
            <a:r>
              <a:rPr lang="en-US" dirty="0"/>
              <a:t>Lake Level Changes</a:t>
            </a:r>
          </a:p>
          <a:p>
            <a:pPr lvl="1"/>
            <a:r>
              <a:rPr lang="en-US" dirty="0"/>
              <a:t>Rainfall Gauge</a:t>
            </a:r>
          </a:p>
          <a:p>
            <a:pPr lvl="1"/>
            <a:r>
              <a:rPr lang="en-US" dirty="0"/>
              <a:t>Seismic Sensors</a:t>
            </a:r>
          </a:p>
          <a:p>
            <a:pPr lvl="1"/>
            <a:r>
              <a:rPr lang="en-US" dirty="0"/>
              <a:t>Piezometers</a:t>
            </a:r>
          </a:p>
          <a:p>
            <a:pPr lvl="1"/>
            <a:r>
              <a:rPr lang="en-US" dirty="0"/>
              <a:t>Toe Alarm</a:t>
            </a:r>
          </a:p>
          <a:p>
            <a:pPr lvl="1"/>
            <a:r>
              <a:rPr lang="en-US" dirty="0"/>
              <a:t>Stream Gage</a:t>
            </a:r>
          </a:p>
        </p:txBody>
      </p:sp>
      <p:sp>
        <p:nvSpPr>
          <p:cNvPr id="3174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9911DD3-8912-451D-B48A-7A64415AAFF4}" type="slidenum">
              <a:rPr lang="en-US" sz="1400">
                <a:solidFill>
                  <a:schemeClr val="bg2"/>
                </a:solidFill>
              </a:rPr>
              <a:pPr/>
              <a:t>10</a:t>
            </a:fld>
            <a:endParaRPr lang="en-US" sz="1400" dirty="0">
              <a:solidFill>
                <a:schemeClr val="bg2"/>
              </a:solidFill>
            </a:endParaRPr>
          </a:p>
        </p:txBody>
      </p:sp>
      <p:sp>
        <p:nvSpPr>
          <p:cNvPr id="31750" name="Line 8"/>
          <p:cNvSpPr>
            <a:spLocks noChangeShapeType="1"/>
          </p:cNvSpPr>
          <p:nvPr/>
        </p:nvSpPr>
        <p:spPr bwMode="auto">
          <a:xfrm flipV="1">
            <a:off x="3428999" y="1066800"/>
            <a:ext cx="3221177" cy="2667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11"/>
          <p:cNvSpPr>
            <a:spLocks noChangeShapeType="1"/>
          </p:cNvSpPr>
          <p:nvPr/>
        </p:nvSpPr>
        <p:spPr bwMode="auto">
          <a:xfrm flipV="1">
            <a:off x="3429000" y="1600200"/>
            <a:ext cx="1414491" cy="2133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5602" y="1066800"/>
            <a:ext cx="4035656" cy="3340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986642" y="4865985"/>
            <a:ext cx="30170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Alarm sent, read following earthquake felt by staff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8775" y="-371475"/>
            <a:ext cx="3524250" cy="23526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8622FB-BAE2-4921-9F1B-7142EFDE75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934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7156"/>
    </mc:Choice>
    <mc:Fallback xmlns="">
      <p:transition spd="slow" advTm="271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1645-EF2D-4C79-9ED6-336BFB12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happens if the dam fails?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721A4-FEB9-4622-A887-25F6CDE97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animation on the next slide shows the spread of water, and depths associated with a sudden dam failure.  It represents a ‘sunny day’ failure.</a:t>
            </a:r>
          </a:p>
          <a:p>
            <a:endParaRPr lang="en-US" dirty="0"/>
          </a:p>
          <a:p>
            <a:r>
              <a:rPr lang="en-US" dirty="0"/>
              <a:t>This animation and the times associated assume a complete loss of the dam structure virtually instantaneously.  This is virtually impossible.</a:t>
            </a:r>
          </a:p>
          <a:p>
            <a:endParaRPr lang="en-US" dirty="0"/>
          </a:p>
          <a:p>
            <a:r>
              <a:rPr lang="en-US" dirty="0"/>
              <a:t>However, this is a tool to see how destructive the event would be and reinforces that any warnings should be followed up on immediately.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7B75DDB-3BD9-48BA-9124-C70DD5048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57"/>
    </mc:Choice>
    <mc:Fallback xmlns="">
      <p:transition spd="slow" advTm="44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23FCF-32D2-44ED-A00E-89889F71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W Dam Failure - Full Basin">
            <a:hlinkClick r:id="" action="ppaction://media"/>
            <a:extLst>
              <a:ext uri="{FF2B5EF4-FFF2-40B4-BE49-F238E27FC236}">
                <a16:creationId xmlns:a16="http://schemas.microsoft.com/office/drawing/2014/main" id="{BA991082-DE78-465F-8085-A2F826550840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221554"/>
            <a:ext cx="7772400" cy="5055297"/>
          </a:xfrm>
        </p:spPr>
      </p:pic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AD5F61F-9C5B-4002-8136-24C3FEB94D83}"/>
              </a:ext>
            </a:extLst>
          </p:cNvPr>
          <p:cNvSpPr txBox="1">
            <a:spLocks/>
          </p:cNvSpPr>
          <p:nvPr/>
        </p:nvSpPr>
        <p:spPr>
          <a:xfrm>
            <a:off x="2057400" y="5638800"/>
            <a:ext cx="7924800" cy="106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fontAlgn="auto"/>
            <a:r>
              <a:rPr lang="en-US" dirty="0"/>
              <a:t>This animation shows the predicted effect of a sudden failure of </a:t>
            </a:r>
            <a:r>
              <a:rPr lang="en-US" dirty="0" err="1"/>
              <a:t>Culmback</a:t>
            </a:r>
            <a:r>
              <a:rPr lang="en-US" dirty="0"/>
              <a:t> Dam with the downstream area in a fair weather condition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50CDBC-AE7B-4884-BF1E-9E6D5F24D63B}"/>
              </a:ext>
            </a:extLst>
          </p:cNvPr>
          <p:cNvSpPr txBox="1"/>
          <p:nvPr/>
        </p:nvSpPr>
        <p:spPr>
          <a:xfrm>
            <a:off x="7924801" y="2057401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Leading edge reaches </a:t>
            </a:r>
          </a:p>
          <a:p>
            <a:r>
              <a:rPr lang="en-US" sz="1200" dirty="0"/>
              <a:t>Sultan in 1hr 36min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1EBEBBA-A799-41D5-856F-54F95F865F05}"/>
              </a:ext>
            </a:extLst>
          </p:cNvPr>
          <p:cNvCxnSpPr>
            <a:cxnSpLocks/>
          </p:cNvCxnSpPr>
          <p:nvPr/>
        </p:nvCxnSpPr>
        <p:spPr>
          <a:xfrm flipH="1">
            <a:off x="7829861" y="2403598"/>
            <a:ext cx="208931" cy="1524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A1C128E-8488-4A26-BDCA-07355E01B656}"/>
              </a:ext>
            </a:extLst>
          </p:cNvPr>
          <p:cNvCxnSpPr>
            <a:cxnSpLocks/>
          </p:cNvCxnSpPr>
          <p:nvPr/>
        </p:nvCxnSpPr>
        <p:spPr>
          <a:xfrm flipH="1" flipV="1">
            <a:off x="6657668" y="3020010"/>
            <a:ext cx="380999" cy="59428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CF9BAF6B-E0B3-41E9-A63F-1D8944583ED3}"/>
              </a:ext>
            </a:extLst>
          </p:cNvPr>
          <p:cNvSpPr txBox="1"/>
          <p:nvPr/>
        </p:nvSpPr>
        <p:spPr>
          <a:xfrm>
            <a:off x="6924366" y="3359397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Leading edge reaches </a:t>
            </a:r>
          </a:p>
          <a:p>
            <a:r>
              <a:rPr lang="en-US" sz="1200" dirty="0"/>
              <a:t>Monroe in 2hr 48min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0BCF1C6-F284-489D-9054-3C099BB5081A}"/>
              </a:ext>
            </a:extLst>
          </p:cNvPr>
          <p:cNvCxnSpPr>
            <a:cxnSpLocks/>
          </p:cNvCxnSpPr>
          <p:nvPr/>
        </p:nvCxnSpPr>
        <p:spPr>
          <a:xfrm>
            <a:off x="6096000" y="3976243"/>
            <a:ext cx="266698" cy="22507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8FB7CD-A7A5-4CA1-8CB6-312434A60B75}"/>
              </a:ext>
            </a:extLst>
          </p:cNvPr>
          <p:cNvSpPr txBox="1"/>
          <p:nvPr/>
        </p:nvSpPr>
        <p:spPr>
          <a:xfrm>
            <a:off x="3051577" y="3739654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City of Duvall is outside of floodwaters,</a:t>
            </a:r>
          </a:p>
          <a:p>
            <a:r>
              <a:rPr lang="en-US" sz="1200" dirty="0"/>
              <a:t>But Snoqualmie Valley floods 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F334DB-E50C-418B-B1D2-D0B13744AC3C}"/>
              </a:ext>
            </a:extLst>
          </p:cNvPr>
          <p:cNvCxnSpPr>
            <a:cxnSpLocks/>
          </p:cNvCxnSpPr>
          <p:nvPr/>
        </p:nvCxnSpPr>
        <p:spPr>
          <a:xfrm flipH="1">
            <a:off x="5534334" y="1841500"/>
            <a:ext cx="561666" cy="3429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79C3A9A-8BBF-4774-841B-A73948910DEE}"/>
              </a:ext>
            </a:extLst>
          </p:cNvPr>
          <p:cNvSpPr txBox="1"/>
          <p:nvPr/>
        </p:nvSpPr>
        <p:spPr>
          <a:xfrm>
            <a:off x="6096000" y="1669634"/>
            <a:ext cx="98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Snohomish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90AF3F8-32A5-461B-833D-70F160854175}"/>
              </a:ext>
            </a:extLst>
          </p:cNvPr>
          <p:cNvCxnSpPr>
            <a:cxnSpLocks/>
          </p:cNvCxnSpPr>
          <p:nvPr/>
        </p:nvCxnSpPr>
        <p:spPr>
          <a:xfrm>
            <a:off x="8445500" y="858241"/>
            <a:ext cx="596900" cy="58897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ECB168-DEB4-4905-9AA5-D95BFA329F09}"/>
              </a:ext>
            </a:extLst>
          </p:cNvPr>
          <p:cNvSpPr txBox="1"/>
          <p:nvPr/>
        </p:nvSpPr>
        <p:spPr>
          <a:xfrm>
            <a:off x="7112356" y="621653"/>
            <a:ext cx="13708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Culmback</a:t>
            </a:r>
            <a:r>
              <a:rPr lang="en-US" sz="1200" dirty="0"/>
              <a:t> Dam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111340-6FCE-47E5-A439-C9BD958C69A5}"/>
              </a:ext>
            </a:extLst>
          </p:cNvPr>
          <p:cNvCxnSpPr>
            <a:cxnSpLocks/>
          </p:cNvCxnSpPr>
          <p:nvPr/>
        </p:nvCxnSpPr>
        <p:spPr>
          <a:xfrm flipV="1">
            <a:off x="3683000" y="2118499"/>
            <a:ext cx="431800" cy="285099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C5C2D15-B77D-4D9B-A3CF-5FB3D373078D}"/>
              </a:ext>
            </a:extLst>
          </p:cNvPr>
          <p:cNvSpPr txBox="1"/>
          <p:nvPr/>
        </p:nvSpPr>
        <p:spPr>
          <a:xfrm>
            <a:off x="3051577" y="2307573"/>
            <a:ext cx="70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Everett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78B9AB3-C45A-4774-A997-710DA1B74FD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93"/>
    </mc:Choice>
    <mc:Fallback xmlns="">
      <p:transition spd="slow" advTm="35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15DB-679A-4A67-B379-6E9B13138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FC Dam Failure - Full Basin">
            <a:hlinkClick r:id="" action="ppaction://media"/>
            <a:extLst>
              <a:ext uri="{FF2B5EF4-FFF2-40B4-BE49-F238E27FC236}">
                <a16:creationId xmlns:a16="http://schemas.microsoft.com/office/drawing/2014/main" id="{05EB60D4-D63A-4A7C-A973-4A5927ED386B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9800" y="370239"/>
            <a:ext cx="7543800" cy="4906612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6872091-B51E-4666-A2AB-B944B9AEED1D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057400" y="5638800"/>
            <a:ext cx="7924800" cy="1066800"/>
          </a:xfrm>
        </p:spPr>
        <p:txBody>
          <a:bodyPr/>
          <a:lstStyle/>
          <a:p>
            <a:r>
              <a:rPr lang="en-US" dirty="0"/>
              <a:t>This animation shows the predicted effect of a sudden failure of </a:t>
            </a:r>
            <a:r>
              <a:rPr lang="en-US" dirty="0" err="1"/>
              <a:t>Culmback</a:t>
            </a:r>
            <a:r>
              <a:rPr lang="en-US" dirty="0"/>
              <a:t> Dam with the downstream area </a:t>
            </a:r>
            <a:r>
              <a:rPr lang="en-US" b="1" dirty="0"/>
              <a:t>already </a:t>
            </a:r>
            <a:r>
              <a:rPr lang="en-US" dirty="0"/>
              <a:t>in a 100-year flood condition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41A8E1-5288-4125-BEAF-22DF7B15D6B3}"/>
              </a:ext>
            </a:extLst>
          </p:cNvPr>
          <p:cNvSpPr txBox="1"/>
          <p:nvPr/>
        </p:nvSpPr>
        <p:spPr>
          <a:xfrm>
            <a:off x="7734610" y="2112902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Leading edge reaches </a:t>
            </a:r>
          </a:p>
          <a:p>
            <a:r>
              <a:rPr lang="en-US" sz="1200" dirty="0"/>
              <a:t>Sultan in 1hr 24min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C9F587E-172F-41FF-A2AD-A661FA86CF68}"/>
              </a:ext>
            </a:extLst>
          </p:cNvPr>
          <p:cNvCxnSpPr>
            <a:cxnSpLocks/>
          </p:cNvCxnSpPr>
          <p:nvPr/>
        </p:nvCxnSpPr>
        <p:spPr>
          <a:xfrm flipH="1">
            <a:off x="7639670" y="2459099"/>
            <a:ext cx="208931" cy="15240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48A7583-4D46-4C38-8A82-B9D5C8787B7C}"/>
              </a:ext>
            </a:extLst>
          </p:cNvPr>
          <p:cNvCxnSpPr>
            <a:cxnSpLocks/>
          </p:cNvCxnSpPr>
          <p:nvPr/>
        </p:nvCxnSpPr>
        <p:spPr>
          <a:xfrm flipH="1" flipV="1">
            <a:off x="6477002" y="2987118"/>
            <a:ext cx="380999" cy="594282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9691949-EADA-43A2-B227-D9170EE39DC7}"/>
              </a:ext>
            </a:extLst>
          </p:cNvPr>
          <p:cNvSpPr txBox="1"/>
          <p:nvPr/>
        </p:nvSpPr>
        <p:spPr>
          <a:xfrm>
            <a:off x="6743700" y="3326505"/>
            <a:ext cx="1938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Leading edge reaches </a:t>
            </a:r>
          </a:p>
          <a:p>
            <a:r>
              <a:rPr lang="en-US" sz="1200" dirty="0"/>
              <a:t>Monroe in 2hr 21min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2FDF56-7E59-492C-AC35-239B1A3AABC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8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0"/>
    </mc:Choice>
    <mc:Fallback xmlns="">
      <p:transition spd="slow" advTm="29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F1645-EF2D-4C79-9ED6-336BFB128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alert people of issues?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721A4-FEB9-4622-A887-25F6CDE97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call-outs which follow indicate who is contacted if there is an issue at </a:t>
            </a:r>
            <a:r>
              <a:rPr lang="en-US" dirty="0" err="1"/>
              <a:t>Culmback</a:t>
            </a:r>
            <a:r>
              <a:rPr lang="en-US" dirty="0"/>
              <a:t> Dam.</a:t>
            </a:r>
          </a:p>
          <a:p>
            <a:endParaRPr lang="en-US" dirty="0"/>
          </a:p>
          <a:p>
            <a:r>
              <a:rPr lang="en-US" dirty="0"/>
              <a:t>All of the calls initiate with an observer contacting the on-call operator (after hours) or the powerhouse (work hours).  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FBE6888-083B-4E49-8F8E-7315871FC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7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21"/>
    </mc:Choice>
    <mc:Fallback xmlns="">
      <p:transition spd="slow" advTm="24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7933DA4-3FC3-499D-BDD0-9FC1663F2447}"/>
              </a:ext>
            </a:extLst>
          </p:cNvPr>
          <p:cNvSpPr txBox="1"/>
          <p:nvPr/>
        </p:nvSpPr>
        <p:spPr>
          <a:xfrm>
            <a:off x="205123" y="593377"/>
            <a:ext cx="1370581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</a:pPr>
            <a:r>
              <a:rPr lang="en-US" sz="1600" dirty="0"/>
              <a:t>If a morning glory spill is about to occur</a:t>
            </a:r>
          </a:p>
          <a:p>
            <a:endParaRPr lang="en-US" sz="21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C0CBA3E-37DA-4664-BC33-01EFDBEC1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1D615CF-4CB7-55A1-8911-79EA4062D8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6403" y="550752"/>
            <a:ext cx="9392898" cy="60024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76993" y="2667000"/>
            <a:ext cx="3090758" cy="4038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27" y="2720902"/>
            <a:ext cx="2808490" cy="3832298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6624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85"/>
    </mc:Choice>
    <mc:Fallback xmlns="">
      <p:transition spd="slow" advTm="44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1006" y="292102"/>
            <a:ext cx="2470693" cy="4847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large earthquakes in Snohomish County</a:t>
            </a:r>
          </a:p>
          <a:p>
            <a:pPr marL="285750" indent="-28575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abnormal reservoir high water levels - unusual spill condition</a:t>
            </a:r>
          </a:p>
          <a:p>
            <a:pPr marL="285750" indent="-28575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spillway blockage</a:t>
            </a:r>
          </a:p>
          <a:p>
            <a:pPr marL="285750" indent="-28575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piping, soil boils, or slumps in the downstream face of </a:t>
            </a:r>
            <a:r>
              <a:rPr lang="en-US" sz="1600" dirty="0" err="1"/>
              <a:t>Culmback</a:t>
            </a:r>
            <a:r>
              <a:rPr lang="en-US" sz="1600" dirty="0"/>
              <a:t> Dam</a:t>
            </a:r>
          </a:p>
          <a:p>
            <a:pPr marL="285750" indent="-28575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movement or settlement of the dam</a:t>
            </a:r>
          </a:p>
          <a:p>
            <a:pPr marL="285750" indent="-28575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communication system failure</a:t>
            </a:r>
          </a:p>
          <a:p>
            <a:pPr marL="285750" indent="-285750">
              <a:buClr>
                <a:schemeClr val="accent3"/>
              </a:buClr>
              <a:buFont typeface="Courier New" panose="02070309020205020404" pitchFamily="49" charset="0"/>
              <a:buChar char="o"/>
            </a:pPr>
            <a:r>
              <a:rPr lang="en-US" sz="1600" dirty="0"/>
              <a:t>human threats</a:t>
            </a:r>
          </a:p>
          <a:p>
            <a:endParaRPr lang="en-US" sz="21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CEB12D9-4D08-4692-A6EB-6E8D818689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944A77-434C-23DF-9875-CE93455E80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699" y="292102"/>
            <a:ext cx="9078120" cy="5762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9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16"/>
    </mc:Choice>
    <mc:Fallback xmlns="">
      <p:transition spd="slow" advTm="34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69679" y="123731"/>
            <a:ext cx="79467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Failure is imminent or has occurred.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B3E913-B1E4-4EFA-80AC-89092A927D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9813BB-8513-B136-4363-2F61840F1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551" y="539229"/>
            <a:ext cx="9762486" cy="61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6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40"/>
    </mc:Choice>
    <mc:Fallback xmlns="">
      <p:transition spd="slow" advTm="2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05F3-CF76-40FB-BDE7-8A6A0298C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60" y="89981"/>
            <a:ext cx="9407173" cy="1400530"/>
          </a:xfrm>
        </p:spPr>
        <p:txBody>
          <a:bodyPr/>
          <a:lstStyle/>
          <a:p>
            <a:r>
              <a:rPr lang="en-US" dirty="0"/>
              <a:t>Communication beyond the PUD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CCD628-36D4-47CE-88AC-748208481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089" y="1201568"/>
            <a:ext cx="11543698" cy="5225682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9B83C5F-BBC2-4932-A5B0-9ADF5B9191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70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73"/>
    </mc:Choice>
    <mc:Fallback xmlns="">
      <p:transition spd="slow" advTm="359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3149-BC28-4B1A-AC71-80B7EA4FB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7055380" cy="1400530"/>
          </a:xfrm>
        </p:spPr>
        <p:txBody>
          <a:bodyPr/>
          <a:lstStyle/>
          <a:p>
            <a:r>
              <a:rPr lang="en-US" dirty="0"/>
              <a:t>Inundation Map Update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4AB407E-9D95-4B4B-977E-04B48A6760B3}"/>
              </a:ext>
            </a:extLst>
          </p:cNvPr>
          <p:cNvSpPr txBox="1">
            <a:spLocks/>
          </p:cNvSpPr>
          <p:nvPr/>
        </p:nvSpPr>
        <p:spPr>
          <a:xfrm>
            <a:off x="9508641" y="1757096"/>
            <a:ext cx="2530959" cy="4212156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fontAlgn="auto"/>
            <a:r>
              <a:rPr lang="en-US" dirty="0"/>
              <a:t>The inundation maps were recently updated as the result of recent feedback from stakeholders at the 2022 Functional Exercise.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E13278-CA28-47F1-B368-352FD20859E2}"/>
              </a:ext>
            </a:extLst>
          </p:cNvPr>
          <p:cNvSpPr/>
          <p:nvPr/>
        </p:nvSpPr>
        <p:spPr>
          <a:xfrm>
            <a:off x="7957547" y="5048093"/>
            <a:ext cx="1095769" cy="3551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48468D3-721C-48CA-B0CD-C1CC462963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FC9FD3-52A7-589E-7582-7044F4CD7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4" y="664049"/>
            <a:ext cx="9382906" cy="600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5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16"/>
    </mc:Choice>
    <mc:Fallback xmlns="">
      <p:transition spd="slow" advTm="68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98D7-FA84-4978-B121-DDC0BC164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485D6-DAFE-4C57-B9D5-B503451715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the Project Works</a:t>
            </a:r>
          </a:p>
          <a:p>
            <a:r>
              <a:rPr lang="en-US" dirty="0"/>
              <a:t>How </a:t>
            </a:r>
            <a:r>
              <a:rPr lang="en-US" dirty="0" err="1"/>
              <a:t>Culmback</a:t>
            </a:r>
            <a:r>
              <a:rPr lang="en-US" dirty="0"/>
              <a:t> Dam was built</a:t>
            </a:r>
          </a:p>
          <a:p>
            <a:r>
              <a:rPr lang="en-US" dirty="0"/>
              <a:t>How we make sure it is safe</a:t>
            </a:r>
          </a:p>
          <a:p>
            <a:r>
              <a:rPr lang="en-US" dirty="0"/>
              <a:t>What we would do if something went wrong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CD2ADAB-70FF-49D5-B046-0A5733A663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6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76"/>
    </mc:Choice>
    <mc:Fallback xmlns="">
      <p:transition spd="slow" advTm="294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B0CCA-551E-4EEE-9E8D-F3CBE77BB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D4D3C-A9B8-4075-B328-2E68A7F44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580" y="1331259"/>
            <a:ext cx="10441139" cy="5252421"/>
          </a:xfrm>
        </p:spPr>
        <p:txBody>
          <a:bodyPr/>
          <a:lstStyle/>
          <a:p>
            <a:r>
              <a:rPr lang="en-US" dirty="0" err="1"/>
              <a:t>Culmback</a:t>
            </a:r>
            <a:r>
              <a:rPr lang="en-US" dirty="0"/>
              <a:t> Dam provides essential public services (water and electricity) to Snohomish County.</a:t>
            </a:r>
          </a:p>
          <a:p>
            <a:r>
              <a:rPr lang="en-US" dirty="0"/>
              <a:t>The dam is well-built, maintained and monitored.</a:t>
            </a:r>
          </a:p>
          <a:p>
            <a:r>
              <a:rPr lang="en-US" dirty="0"/>
              <a:t>Because of the consequence of failure, it is important to know what to do in an emergency.  Quick action is key, and it is better to over-communicate.</a:t>
            </a:r>
          </a:p>
          <a:p>
            <a:endParaRPr lang="en-US" dirty="0"/>
          </a:p>
          <a:p>
            <a:r>
              <a:rPr lang="en-US" dirty="0"/>
              <a:t>What we need from you:  Please review that you have a current copy of the </a:t>
            </a:r>
            <a:r>
              <a:rPr lang="en-US" dirty="0" err="1"/>
              <a:t>Culmback</a:t>
            </a:r>
            <a:r>
              <a:rPr lang="en-US" dirty="0"/>
              <a:t> Dam Emergency Action Plan.  Make sure it has accurate contact information for your agency, and that anyone who would be responding to an emergency has reviewed.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21204DE-E71B-4D4D-AE76-983F4A12F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07"/>
    </mc:Choice>
    <mc:Fallback xmlns="">
      <p:transition spd="slow" advTm="53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9DDF3-5C2D-41D5-8C3B-7C91BAC7B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and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00B4D-DC37-49E7-AC9A-AF2CA0928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581" y="2209801"/>
            <a:ext cx="8948872" cy="419548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 would welcome any questions or feedback:</a:t>
            </a:r>
          </a:p>
          <a:p>
            <a:pPr marL="457207" lvl="1" indent="0">
              <a:buNone/>
            </a:pPr>
            <a:r>
              <a:rPr lang="en-US" dirty="0"/>
              <a:t>Eric Schneider</a:t>
            </a:r>
          </a:p>
          <a:p>
            <a:pPr marL="457207" lvl="1" indent="0">
              <a:buNone/>
            </a:pPr>
            <a:r>
              <a:rPr lang="en-US" dirty="0"/>
              <a:t>(425) 293-7218</a:t>
            </a:r>
          </a:p>
          <a:p>
            <a:pPr marL="457207" lvl="1" indent="0">
              <a:buNone/>
            </a:pPr>
            <a:r>
              <a:rPr lang="en-US" dirty="0">
                <a:hlinkClick r:id="rId2"/>
              </a:rPr>
              <a:t>easchneider@snopud.com</a:t>
            </a:r>
            <a:endParaRPr lang="en-US" dirty="0"/>
          </a:p>
          <a:p>
            <a:pPr marL="457207" lvl="1" indent="0">
              <a:buNone/>
            </a:pPr>
            <a:r>
              <a:rPr lang="en-US" dirty="0"/>
              <a:t>or</a:t>
            </a:r>
          </a:p>
          <a:p>
            <a:pPr marL="457207" lvl="1" indent="0">
              <a:buNone/>
            </a:pPr>
            <a:r>
              <a:rPr lang="en-US" dirty="0"/>
              <a:t>Scott Spahr</a:t>
            </a:r>
          </a:p>
          <a:p>
            <a:pPr marL="457207" lvl="1" indent="0">
              <a:buNone/>
            </a:pPr>
            <a:r>
              <a:rPr lang="en-US" dirty="0"/>
              <a:t>(425) 903-0203</a:t>
            </a:r>
          </a:p>
          <a:p>
            <a:pPr marL="457207" lvl="1" indent="0">
              <a:buNone/>
            </a:pPr>
            <a:r>
              <a:rPr lang="en-US" dirty="0">
                <a:hlinkClick r:id="rId3"/>
              </a:rPr>
              <a:t>sdspahr@snopud.com</a:t>
            </a:r>
            <a:endParaRPr lang="en-US" dirty="0"/>
          </a:p>
          <a:p>
            <a:pPr marL="457207" lvl="1" indent="0">
              <a:buNone/>
            </a:pPr>
            <a:endParaRPr lang="en-US" dirty="0"/>
          </a:p>
          <a:p>
            <a:pPr marL="457207" lvl="1" indent="0">
              <a:buNone/>
            </a:pPr>
            <a:r>
              <a:rPr lang="en-US" dirty="0"/>
              <a:t>** Particularly let us know about inaccurate contact information, or a lack of EAP copies.</a:t>
            </a:r>
          </a:p>
        </p:txBody>
      </p:sp>
    </p:spTree>
    <p:extLst>
      <p:ext uri="{BB962C8B-B14F-4D97-AF65-F5344CB8AC3E}">
        <p14:creationId xmlns:p14="http://schemas.microsoft.com/office/powerpoint/2010/main" val="281496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94"/>
    </mc:Choice>
    <mc:Fallback xmlns="">
      <p:transition spd="slow" advTm="38994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447801" y="-91281"/>
            <a:ext cx="8648989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prstClr val="black"/>
                </a:solidFill>
              </a:rPr>
              <a:t>JACKSON PROJECT – OVERVIEW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t="8139"/>
          <a:stretch/>
        </p:blipFill>
        <p:spPr bwMode="auto">
          <a:xfrm>
            <a:off x="1752598" y="685800"/>
            <a:ext cx="8663555" cy="601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94FEA-613B-4951-A599-D1D405889B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105" y="6047670"/>
            <a:ext cx="1618885" cy="61112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93B3609-B80C-4FDE-A6C1-14FADCA903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67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93"/>
    </mc:Choice>
    <mc:Fallback xmlns="">
      <p:transition spd="slow" advTm="25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090" y="1549005"/>
            <a:ext cx="5051910" cy="445174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29890" y="130612"/>
            <a:ext cx="7772400" cy="1143000"/>
          </a:xfrm>
        </p:spPr>
        <p:txBody>
          <a:bodyPr/>
          <a:lstStyle/>
          <a:p>
            <a:r>
              <a:rPr lang="en-US" dirty="0" err="1"/>
              <a:t>Spada</a:t>
            </a:r>
            <a:r>
              <a:rPr lang="en-US" dirty="0"/>
              <a:t> Lake and </a:t>
            </a:r>
            <a:r>
              <a:rPr lang="en-US" dirty="0" err="1"/>
              <a:t>Culmback</a:t>
            </a:r>
            <a:r>
              <a:rPr lang="en-US" dirty="0"/>
              <a:t> Dam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1710259" y="1828477"/>
            <a:ext cx="4267200" cy="2895923"/>
          </a:xfrm>
        </p:spPr>
        <p:txBody>
          <a:bodyPr/>
          <a:lstStyle/>
          <a:p>
            <a:r>
              <a:rPr lang="en-US" sz="3200" dirty="0"/>
              <a:t> </a:t>
            </a:r>
            <a:r>
              <a:rPr lang="en-US" b="1" dirty="0"/>
              <a:t>Earth fill - clay core</a:t>
            </a:r>
          </a:p>
          <a:p>
            <a:pPr lvl="1"/>
            <a:r>
              <a:rPr lang="en-US" dirty="0"/>
              <a:t>262 </a:t>
            </a:r>
            <a:r>
              <a:rPr lang="en-US" dirty="0" err="1"/>
              <a:t>ft</a:t>
            </a:r>
            <a:r>
              <a:rPr lang="en-US" dirty="0"/>
              <a:t> high</a:t>
            </a:r>
          </a:p>
          <a:p>
            <a:pPr lvl="1"/>
            <a:r>
              <a:rPr lang="en-US" dirty="0"/>
              <a:t>640 </a:t>
            </a:r>
            <a:r>
              <a:rPr lang="en-US" dirty="0" err="1"/>
              <a:t>ft</a:t>
            </a:r>
            <a:r>
              <a:rPr lang="en-US" dirty="0"/>
              <a:t> across</a:t>
            </a:r>
          </a:p>
          <a:p>
            <a:r>
              <a:rPr lang="en-US" dirty="0"/>
              <a:t>Stage I completed in 1964, Stage II completed in 1984</a:t>
            </a:r>
          </a:p>
          <a:p>
            <a:pPr lvl="1"/>
            <a:r>
              <a:rPr lang="en-US" dirty="0"/>
              <a:t>55-years of operation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7945A58-7188-42EC-9E25-8B6C692D82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6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210"/>
    </mc:Choice>
    <mc:Fallback xmlns="">
      <p:transition spd="slow" advTm="232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E518D-1A02-40CF-A9BD-EA615592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5" y="-45593"/>
            <a:ext cx="7772400" cy="1143000"/>
          </a:xfrm>
        </p:spPr>
        <p:txBody>
          <a:bodyPr/>
          <a:lstStyle/>
          <a:p>
            <a:r>
              <a:rPr lang="en-US" dirty="0"/>
              <a:t>Stage I – </a:t>
            </a:r>
            <a:r>
              <a:rPr lang="en-US" dirty="0" err="1"/>
              <a:t>Culmback</a:t>
            </a:r>
            <a:r>
              <a:rPr lang="en-US" dirty="0"/>
              <a:t> Dam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091D89-65C8-419D-94CF-7C96CEDD84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0"/>
            <a:ext cx="2286000" cy="335857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E51A47-A8D6-43E3-B085-D77934B46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875" y="685800"/>
            <a:ext cx="4925914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009812-F00A-4095-9EE8-DD6142AB42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1364" y="2194813"/>
            <a:ext cx="3192042" cy="468973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A03D920C-4084-48F2-8B24-6E11A543D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4048126"/>
            <a:ext cx="4267200" cy="289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Monotype Sorts" pitchFamily="2" charset="2"/>
              <a:buChar char="§"/>
              <a:defRPr kumimoji="1"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50000"/>
              <a:buFont typeface="Monotype Sorts" pitchFamily="2" charset="2"/>
              <a:buChar char="l"/>
              <a:defRPr kumimoji="1" sz="2100">
                <a:solidFill>
                  <a:schemeClr val="tx1"/>
                </a:solidFill>
                <a:latin typeface="+mn-lt"/>
              </a:defRPr>
            </a:lvl2pPr>
            <a:lvl3pPr marL="8572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100">
                <a:solidFill>
                  <a:schemeClr val="tx1"/>
                </a:solidFill>
                <a:latin typeface="+mn-lt"/>
              </a:defRPr>
            </a:lvl3pPr>
            <a:lvl4pPr marL="12001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kumimoji="1" sz="2100">
                <a:solidFill>
                  <a:schemeClr val="tx1"/>
                </a:solidFill>
                <a:latin typeface="+mn-lt"/>
              </a:defRPr>
            </a:lvl4pPr>
            <a:lvl5pPr marL="15430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+mn-lt"/>
              </a:defRPr>
            </a:lvl6pPr>
            <a:lvl7pPr marL="22288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+mn-lt"/>
              </a:defRPr>
            </a:lvl7pPr>
            <a:lvl8pPr marL="25717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+mn-lt"/>
              </a:defRPr>
            </a:lvl8pPr>
            <a:lvl9pPr marL="2914650" indent="-17145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1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3200" kern="0" dirty="0"/>
              <a:t>Filled a very narrow bedrock canyon</a:t>
            </a:r>
            <a:endParaRPr lang="en-US" kern="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45CDEC-DD63-490A-AF64-0DA270A7CB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5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20"/>
    </mc:Choice>
    <mc:Fallback xmlns="">
      <p:transition spd="slow" advTm="24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01B7-5856-4DD4-A1B0-1F9278034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-152400"/>
            <a:ext cx="7772400" cy="1143000"/>
          </a:xfrm>
        </p:spPr>
        <p:txBody>
          <a:bodyPr/>
          <a:lstStyle/>
          <a:p>
            <a:r>
              <a:rPr lang="en-US" dirty="0"/>
              <a:t>Stage I – About 3 football fields long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7CDEAB-33D9-4314-8BC0-87644A6CA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983" y="1066800"/>
            <a:ext cx="8289619" cy="57150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1C6D260-FC95-4772-AF7E-2A2461B84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12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13"/>
    </mc:Choice>
    <mc:Fallback xmlns="">
      <p:transition spd="slow" advTm="17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-17814"/>
            <a:ext cx="7772400" cy="1143000"/>
          </a:xfrm>
        </p:spPr>
        <p:txBody>
          <a:bodyPr/>
          <a:lstStyle/>
          <a:p>
            <a:r>
              <a:rPr lang="en-US" dirty="0"/>
              <a:t>Morning Glory </a:t>
            </a:r>
            <a:br>
              <a:rPr lang="en-US" dirty="0"/>
            </a:br>
            <a:r>
              <a:rPr lang="en-US" dirty="0"/>
              <a:t>Spillway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941452" y="1887187"/>
            <a:ext cx="8619206" cy="451361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1981200" y="2743200"/>
            <a:ext cx="5181600" cy="381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 flipV="1">
            <a:off x="7010400" y="2743200"/>
            <a:ext cx="3550258" cy="1524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41452" y="2247901"/>
            <a:ext cx="5236588" cy="2577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7025640" y="2247902"/>
            <a:ext cx="3642360" cy="11429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2590800" y="2505694"/>
            <a:ext cx="0" cy="2375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590800" y="2676525"/>
            <a:ext cx="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71750" y="2563430"/>
            <a:ext cx="2228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000" dirty="0">
                <a:solidFill>
                  <a:srgbClr val="FF0000"/>
                </a:solidFill>
              </a:rPr>
              <a:t>20’ – Freeboard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1" y="3991593"/>
            <a:ext cx="3362725" cy="240920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F8BCD38-EC1B-4566-9F96-F47B441A48F0}"/>
              </a:ext>
            </a:extLst>
          </p:cNvPr>
          <p:cNvCxnSpPr>
            <a:cxnSpLocks/>
          </p:cNvCxnSpPr>
          <p:nvPr/>
        </p:nvCxnSpPr>
        <p:spPr>
          <a:xfrm flipH="1" flipV="1">
            <a:off x="2000450" y="4689642"/>
            <a:ext cx="2419150" cy="1509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6D6CD3-EF9C-4524-916E-2BEC15A1FD60}"/>
              </a:ext>
            </a:extLst>
          </p:cNvPr>
          <p:cNvCxnSpPr>
            <a:cxnSpLocks/>
          </p:cNvCxnSpPr>
          <p:nvPr/>
        </p:nvCxnSpPr>
        <p:spPr>
          <a:xfrm flipH="1">
            <a:off x="2033591" y="4953000"/>
            <a:ext cx="1652585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A9C83DA-3CA9-45BA-B0BC-D9B721D80A90}"/>
              </a:ext>
            </a:extLst>
          </p:cNvPr>
          <p:cNvCxnSpPr>
            <a:cxnSpLocks/>
          </p:cNvCxnSpPr>
          <p:nvPr/>
        </p:nvCxnSpPr>
        <p:spPr>
          <a:xfrm flipH="1">
            <a:off x="2033590" y="5410200"/>
            <a:ext cx="59055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810621A-6C15-4348-A12C-38D7431176CF}"/>
              </a:ext>
            </a:extLst>
          </p:cNvPr>
          <p:cNvCxnSpPr>
            <a:cxnSpLocks/>
          </p:cNvCxnSpPr>
          <p:nvPr/>
        </p:nvCxnSpPr>
        <p:spPr>
          <a:xfrm flipH="1" flipV="1">
            <a:off x="2328865" y="5410201"/>
            <a:ext cx="1357312" cy="1219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B373D37C-4FF2-4669-BF27-3AB298933D7D}"/>
              </a:ext>
            </a:extLst>
          </p:cNvPr>
          <p:cNvSpPr txBox="1"/>
          <p:nvPr/>
        </p:nvSpPr>
        <p:spPr>
          <a:xfrm>
            <a:off x="3595688" y="6494814"/>
            <a:ext cx="36290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Largest spill 17,000-cfs (Nov 1990)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DAF7C2C4-3010-44E2-8CFC-3899D8EBDA3D}"/>
              </a:ext>
            </a:extLst>
          </p:cNvPr>
          <p:cNvCxnSpPr>
            <a:cxnSpLocks/>
          </p:cNvCxnSpPr>
          <p:nvPr/>
        </p:nvCxnSpPr>
        <p:spPr>
          <a:xfrm flipH="1" flipV="1">
            <a:off x="3062288" y="4962525"/>
            <a:ext cx="2446168" cy="11620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0ADBA293-D205-47E0-A30E-0E8252D276E5}"/>
              </a:ext>
            </a:extLst>
          </p:cNvPr>
          <p:cNvSpPr txBox="1"/>
          <p:nvPr/>
        </p:nvSpPr>
        <p:spPr>
          <a:xfrm>
            <a:off x="5500688" y="5978722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PMF: Predicted largest flood basin may experience 57,100-cfs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7C30253-D1CB-47EA-A410-2006893AADED}"/>
              </a:ext>
            </a:extLst>
          </p:cNvPr>
          <p:cNvCxnSpPr>
            <a:cxnSpLocks/>
            <a:stCxn id="43" idx="1"/>
          </p:cNvCxnSpPr>
          <p:nvPr/>
        </p:nvCxnSpPr>
        <p:spPr>
          <a:xfrm flipH="1" flipV="1">
            <a:off x="4378498" y="4697432"/>
            <a:ext cx="3406810" cy="9256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11EB604-D79B-4D83-8B64-2168AF34D6CA}"/>
              </a:ext>
            </a:extLst>
          </p:cNvPr>
          <p:cNvSpPr txBox="1"/>
          <p:nvPr/>
        </p:nvSpPr>
        <p:spPr>
          <a:xfrm>
            <a:off x="7785309" y="5361488"/>
            <a:ext cx="3629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/>
              <a:t>Capacity of spillway before dam overtops: 80,000-cfs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AE4D4B4A-36BB-41F7-959B-C26215F760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5309" y="-22013"/>
            <a:ext cx="2901437" cy="345101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2D414B-A8F3-4041-A45B-62E7896EE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66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70"/>
    </mc:Choice>
    <mc:Fallback xmlns="">
      <p:transition spd="slow" advTm="3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804339" y="228600"/>
            <a:ext cx="8177861" cy="609600"/>
          </a:xfrm>
        </p:spPr>
        <p:txBody>
          <a:bodyPr/>
          <a:lstStyle/>
          <a:p>
            <a:r>
              <a:rPr lang="en-US" b="1" dirty="0"/>
              <a:t>Maximum Credible Earthquake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066800" y="1602260"/>
            <a:ext cx="4419600" cy="4874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lvl="1" fontAlgn="auto"/>
            <a:r>
              <a:rPr lang="en-US" sz="2400" dirty="0"/>
              <a:t>Based on </a:t>
            </a:r>
            <a:r>
              <a:rPr lang="en-US" sz="2400" b="1" dirty="0"/>
              <a:t>local crustal faults </a:t>
            </a:r>
            <a:r>
              <a:rPr lang="en-US" sz="2400" dirty="0"/>
              <a:t>(~13 km, ~7.5 Richter) **Cascadia has less impact</a:t>
            </a:r>
          </a:p>
          <a:p>
            <a:pPr lvl="1" fontAlgn="auto"/>
            <a:r>
              <a:rPr lang="en-US" sz="2600" dirty="0" err="1"/>
              <a:t>Culmback</a:t>
            </a:r>
            <a:r>
              <a:rPr lang="en-US" sz="2600" dirty="0"/>
              <a:t> Stability re-evaluated in 2010</a:t>
            </a:r>
          </a:p>
          <a:p>
            <a:pPr lvl="1" fontAlgn="auto"/>
            <a:r>
              <a:rPr lang="en-US" sz="2400" dirty="0"/>
              <a:t>Morning Glory Stability re-evaluated in 2018-19</a:t>
            </a:r>
          </a:p>
          <a:p>
            <a:pPr lvl="1" fontAlgn="auto">
              <a:buFont typeface="Monotype Sorts" pitchFamily="2" charset="2"/>
              <a:buNone/>
            </a:pPr>
            <a:endParaRPr lang="en-US" sz="2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F16A31-CB79-44ED-A037-A59DFD2AA1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914401"/>
            <a:ext cx="5257800" cy="508852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A9FC603-ECB7-4826-BE50-5DB4BC2ACE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44"/>
    </mc:Choice>
    <mc:Fallback xmlns="">
      <p:transition spd="slow" advTm="2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718"/>
            <a:ext cx="6979920" cy="2859601"/>
          </a:xfrm>
        </p:spPr>
        <p:txBody>
          <a:bodyPr/>
          <a:lstStyle/>
          <a:p>
            <a:r>
              <a:rPr lang="en-US" b="1" dirty="0">
                <a:solidFill>
                  <a:schemeClr val="accent4"/>
                </a:solidFill>
              </a:rPr>
              <a:t>Project Inspections</a:t>
            </a:r>
            <a:br>
              <a:rPr lang="en-US" b="1" dirty="0"/>
            </a:br>
            <a:br>
              <a:rPr lang="en-US" sz="1800" b="1" dirty="0"/>
            </a:br>
            <a:r>
              <a:rPr lang="en-US" sz="1800" b="1" dirty="0"/>
              <a:t>* Real-time alarm monitoring and cameras 24x7</a:t>
            </a:r>
            <a:br>
              <a:rPr lang="en-US" sz="1800" b="1" dirty="0"/>
            </a:br>
            <a:r>
              <a:rPr lang="en-US" sz="1800" b="1" dirty="0"/>
              <a:t>* Daily/Monthly Inspections by staff</a:t>
            </a:r>
            <a:br>
              <a:rPr lang="en-US" sz="1800" b="1" dirty="0"/>
            </a:br>
            <a:r>
              <a:rPr lang="en-US" sz="1800" b="1" dirty="0"/>
              <a:t>* FERC Staff (annually)</a:t>
            </a:r>
            <a:br>
              <a:rPr lang="en-US" sz="1800" b="1" dirty="0"/>
            </a:br>
            <a:r>
              <a:rPr lang="en-US" sz="1800" b="1" dirty="0"/>
              <a:t>* Independent Consultants (5 years) </a:t>
            </a:r>
          </a:p>
        </p:txBody>
      </p:sp>
      <p:pic>
        <p:nvPicPr>
          <p:cNvPr id="39939" name="Picture 9" descr="HPIM0334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5" cstate="print"/>
          <a:srcRect t="486" r="3685"/>
          <a:stretch/>
        </p:blipFill>
        <p:spPr>
          <a:xfrm>
            <a:off x="6684964" y="472441"/>
            <a:ext cx="3983037" cy="3118485"/>
          </a:xfrm>
          <a:noFill/>
        </p:spPr>
      </p:pic>
      <p:pic>
        <p:nvPicPr>
          <p:cNvPr id="39940" name="Picture 11" descr="HPIM032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722120" y="3253741"/>
            <a:ext cx="4754880" cy="3604260"/>
          </a:xfrm>
          <a:noFill/>
        </p:spPr>
      </p:pic>
      <p:pic>
        <p:nvPicPr>
          <p:cNvPr id="39941" name="Picture 13" descr="HPIM033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1" y="3605870"/>
            <a:ext cx="4191000" cy="3175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CDD622-53E9-4C6E-8402-91795B6D73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081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42635"/>
    </mc:Choice>
    <mc:Fallback xmlns="">
      <p:transition spd="slow" advTm="42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1_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2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ppt/theme/themeOverride3.xml><?xml version="1.0" encoding="utf-8"?>
<a:themeOverride xmlns:a="http://schemas.openxmlformats.org/drawingml/2006/main">
  <a:clrScheme name="Ion">
    <a:dk1>
      <a:sysClr val="windowText" lastClr="000000"/>
    </a:dk1>
    <a:lt1>
      <a:sysClr val="window" lastClr="FFFFFF"/>
    </a:lt1>
    <a:dk2>
      <a:srgbClr val="1E5155"/>
    </a:dk2>
    <a:lt2>
      <a:srgbClr val="EBEBEB"/>
    </a:lt2>
    <a:accent1>
      <a:srgbClr val="B01513"/>
    </a:accent1>
    <a:accent2>
      <a:srgbClr val="EA6312"/>
    </a:accent2>
    <a:accent3>
      <a:srgbClr val="E6B729"/>
    </a:accent3>
    <a:accent4>
      <a:srgbClr val="6AAC90"/>
    </a:accent4>
    <a:accent5>
      <a:srgbClr val="5F9C9D"/>
    </a:accent5>
    <a:accent6>
      <a:srgbClr val="9E5E9B"/>
    </a:accent6>
    <a:hlink>
      <a:srgbClr val="58C1BA"/>
    </a:hlink>
    <a:folHlink>
      <a:srgbClr val="9DD0CB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9EF582E822E9419E512B4DE51EB7BA" ma:contentTypeVersion="21" ma:contentTypeDescription="Create a new document." ma:contentTypeScope="" ma:versionID="b3e29dda2571700cc315de7e5ba43f17">
  <xsd:schema xmlns:xsd="http://www.w3.org/2001/XMLSchema" xmlns:xs="http://www.w3.org/2001/XMLSchema" xmlns:p="http://schemas.microsoft.com/office/2006/metadata/properties" xmlns:ns1="http://schemas.microsoft.com/sharepoint/v3" xmlns:ns2="94b168b2-5b18-477a-9521-84200dfd41c5" xmlns:ns3="1b4f081d-87fc-4232-8d4e-8469ab3217a9" targetNamespace="http://schemas.microsoft.com/office/2006/metadata/properties" ma:root="true" ma:fieldsID="b00a9d0e3aa7f48c2191ce4c5d417b40" ns1:_="" ns2:_="" ns3:_="">
    <xsd:import namespace="http://schemas.microsoft.com/sharepoint/v3"/>
    <xsd:import namespace="94b168b2-5b18-477a-9521-84200dfd41c5"/>
    <xsd:import namespace="1b4f081d-87fc-4232-8d4e-8469ab3217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1:_ip_UnifiedCompliancePolicyProperties" minOccurs="0"/>
                <xsd:element ref="ns1:_ip_UnifiedCompliancePolicyUIAction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4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5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b168b2-5b18-477a-9521-84200dfd41c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5a7750cd-d36b-4962-a0dd-c76ddbee30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6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f081d-87fc-4232-8d4e-8469ab3217a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5bdcac5d-9595-4aec-b491-48955fd6bd3a}" ma:internalName="TaxCatchAll" ma:showField="CatchAllData" ma:web="1b4f081d-87fc-4232-8d4e-8469ab3217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94b168b2-5b18-477a-9521-84200dfd41c5">
      <Terms xmlns="http://schemas.microsoft.com/office/infopath/2007/PartnerControls"/>
    </lcf76f155ced4ddcb4097134ff3c332f>
    <TaxCatchAll xmlns="1b4f081d-87fc-4232-8d4e-8469ab3217a9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2CB53730-3203-4B73-8715-0C714A22C521}"/>
</file>

<file path=customXml/itemProps2.xml><?xml version="1.0" encoding="utf-8"?>
<ds:datastoreItem xmlns:ds="http://schemas.openxmlformats.org/officeDocument/2006/customXml" ds:itemID="{C1BBC9DD-3940-4CE8-8B07-9F654D50BCC1}"/>
</file>

<file path=customXml/itemProps3.xml><?xml version="1.0" encoding="utf-8"?>
<ds:datastoreItem xmlns:ds="http://schemas.openxmlformats.org/officeDocument/2006/customXml" ds:itemID="{538E82BE-9F5F-4ADB-B713-F1CC29037712}"/>
</file>

<file path=docProps/app.xml><?xml version="1.0" encoding="utf-8"?>
<Properties xmlns="http://schemas.openxmlformats.org/officeDocument/2006/extended-properties" xmlns:vt="http://schemas.openxmlformats.org/officeDocument/2006/docPropsVTypes">
  <TotalTime>18080</TotalTime>
  <Words>750</Words>
  <Application>Microsoft Office PowerPoint</Application>
  <PresentationFormat>Widescreen</PresentationFormat>
  <Paragraphs>102</Paragraphs>
  <Slides>21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Century Gothic</vt:lpstr>
      <vt:lpstr>Courier New</vt:lpstr>
      <vt:lpstr>Monotype Sorts</vt:lpstr>
      <vt:lpstr>Times New Roman</vt:lpstr>
      <vt:lpstr>Wingdings 3</vt:lpstr>
      <vt:lpstr>Ion</vt:lpstr>
      <vt:lpstr>1_Ion</vt:lpstr>
      <vt:lpstr> </vt:lpstr>
      <vt:lpstr>Overview</vt:lpstr>
      <vt:lpstr>PowerPoint Presentation</vt:lpstr>
      <vt:lpstr>Spada Lake and Culmback Dam</vt:lpstr>
      <vt:lpstr>Stage I – Culmback Dam</vt:lpstr>
      <vt:lpstr>Stage I – About 3 football fields long</vt:lpstr>
      <vt:lpstr>Morning Glory  Spillway</vt:lpstr>
      <vt:lpstr>Maximum Credible Earthquake</vt:lpstr>
      <vt:lpstr>Project Inspections  * Real-time alarm monitoring and cameras 24x7 * Daily/Monthly Inspections by staff * FERC Staff (annually) * Independent Consultants (5 years) </vt:lpstr>
      <vt:lpstr>Culmback Dam   </vt:lpstr>
      <vt:lpstr>What happens if the dam fails?</vt:lpstr>
      <vt:lpstr>PowerPoint Presentation</vt:lpstr>
      <vt:lpstr>PowerPoint Presentation</vt:lpstr>
      <vt:lpstr>How do we alert people of issues?</vt:lpstr>
      <vt:lpstr>PowerPoint Presentation</vt:lpstr>
      <vt:lpstr>PowerPoint Presentation</vt:lpstr>
      <vt:lpstr>PowerPoint Presentation</vt:lpstr>
      <vt:lpstr>Communication beyond the PUD</vt:lpstr>
      <vt:lpstr>Inundation Map Update</vt:lpstr>
      <vt:lpstr>Summary</vt:lpstr>
      <vt:lpstr>Questions and Feedback</vt:lpstr>
    </vt:vector>
  </TitlesOfParts>
  <Company>Snohomish PUD #1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Spahr, Scott</dc:creator>
  <cp:lastModifiedBy>Schneider, Eric</cp:lastModifiedBy>
  <cp:revision>89</cp:revision>
  <dcterms:created xsi:type="dcterms:W3CDTF">2018-02-02T16:14:08Z</dcterms:created>
  <dcterms:modified xsi:type="dcterms:W3CDTF">2025-04-09T19:46:20Z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82d936e-3020-4217-a0a8-41fb5eff4536_Enabled">
    <vt:lpwstr>true</vt:lpwstr>
  </property>
  <property fmtid="{D5CDD505-2E9C-101B-9397-08002B2CF9AE}" pid="3" name="MSIP_Label_682d936e-3020-4217-a0a8-41fb5eff4536_SetDate">
    <vt:lpwstr>2025-04-09T19:27:54Z</vt:lpwstr>
  </property>
  <property fmtid="{D5CDD505-2E9C-101B-9397-08002B2CF9AE}" pid="4" name="MSIP_Label_682d936e-3020-4217-a0a8-41fb5eff4536_Method">
    <vt:lpwstr>Standard</vt:lpwstr>
  </property>
  <property fmtid="{D5CDD505-2E9C-101B-9397-08002B2CF9AE}" pid="5" name="MSIP_Label_682d936e-3020-4217-a0a8-41fb5eff4536_Name">
    <vt:lpwstr>General</vt:lpwstr>
  </property>
  <property fmtid="{D5CDD505-2E9C-101B-9397-08002B2CF9AE}" pid="6" name="MSIP_Label_682d936e-3020-4217-a0a8-41fb5eff4536_SiteId">
    <vt:lpwstr>bfecfed6-9541-432f-878e-cba66795ff4d</vt:lpwstr>
  </property>
  <property fmtid="{D5CDD505-2E9C-101B-9397-08002B2CF9AE}" pid="7" name="MSIP_Label_682d936e-3020-4217-a0a8-41fb5eff4536_ActionId">
    <vt:lpwstr>221edcd1-3106-4bad-9ef1-9ba50dd6cfa3</vt:lpwstr>
  </property>
  <property fmtid="{D5CDD505-2E9C-101B-9397-08002B2CF9AE}" pid="8" name="MSIP_Label_682d936e-3020-4217-a0a8-41fb5eff4536_ContentBits">
    <vt:lpwstr>0</vt:lpwstr>
  </property>
  <property fmtid="{D5CDD505-2E9C-101B-9397-08002B2CF9AE}" pid="9" name="MSIP_Label_682d936e-3020-4217-a0a8-41fb5eff4536_Tag">
    <vt:lpwstr>10, 3, 0, 1</vt:lpwstr>
  </property>
  <property fmtid="{D5CDD505-2E9C-101B-9397-08002B2CF9AE}" pid="10" name="ContentTypeId">
    <vt:lpwstr>0x010100D89EF582E822E9419E512B4DE51EB7BA</vt:lpwstr>
  </property>
</Properties>
</file>